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83" r:id="rId3"/>
    <p:sldId id="260" r:id="rId4"/>
    <p:sldId id="264" r:id="rId5"/>
    <p:sldId id="261" r:id="rId6"/>
    <p:sldId id="270" r:id="rId7"/>
    <p:sldId id="285" r:id="rId8"/>
    <p:sldId id="290" r:id="rId9"/>
    <p:sldId id="257" r:id="rId10"/>
    <p:sldId id="277" r:id="rId11"/>
    <p:sldId id="276" r:id="rId12"/>
    <p:sldId id="263" r:id="rId13"/>
    <p:sldId id="275" r:id="rId14"/>
    <p:sldId id="278" r:id="rId15"/>
    <p:sldId id="279" r:id="rId16"/>
    <p:sldId id="281" r:id="rId17"/>
    <p:sldId id="286" r:id="rId18"/>
    <p:sldId id="259" r:id="rId19"/>
    <p:sldId id="269" r:id="rId20"/>
    <p:sldId id="265" r:id="rId21"/>
    <p:sldId id="274" r:id="rId22"/>
    <p:sldId id="289" r:id="rId23"/>
    <p:sldId id="288" r:id="rId24"/>
    <p:sldId id="273" r:id="rId25"/>
    <p:sldId id="280" r:id="rId26"/>
    <p:sldId id="271" r:id="rId27"/>
    <p:sldId id="282" r:id="rId28"/>
    <p:sldId id="29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671"/>
    <p:restoredTop sz="94551"/>
  </p:normalViewPr>
  <p:slideViewPr>
    <p:cSldViewPr snapToGrid="0">
      <p:cViewPr>
        <p:scale>
          <a:sx n="77" d="100"/>
          <a:sy n="77" d="100"/>
        </p:scale>
        <p:origin x="496" y="71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61D552-8941-4BEC-9F2C-02B405C271A6}" type="doc">
      <dgm:prSet loTypeId="urn:microsoft.com/office/officeart/2005/8/layout/list1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58BE48C2-7FA9-4730-913B-3C6635272237}">
      <dgm:prSet/>
      <dgm:spPr/>
      <dgm:t>
        <a:bodyPr/>
        <a:lstStyle/>
        <a:p>
          <a:r>
            <a:rPr lang="de-DE"/>
            <a:t>Multi Core</a:t>
          </a:r>
          <a:endParaRPr lang="en-US"/>
        </a:p>
      </dgm:t>
    </dgm:pt>
    <dgm:pt modelId="{A4B4C282-6ACA-46CA-B8AC-CDB0A15C62EE}" type="parTrans" cxnId="{C0D8EDF4-3815-4D48-B8B3-145F13006FC9}">
      <dgm:prSet/>
      <dgm:spPr/>
      <dgm:t>
        <a:bodyPr/>
        <a:lstStyle/>
        <a:p>
          <a:endParaRPr lang="en-US"/>
        </a:p>
      </dgm:t>
    </dgm:pt>
    <dgm:pt modelId="{344DC671-0482-41BE-A844-63EED73C6F2E}" type="sibTrans" cxnId="{C0D8EDF4-3815-4D48-B8B3-145F13006FC9}">
      <dgm:prSet/>
      <dgm:spPr/>
      <dgm:t>
        <a:bodyPr/>
        <a:lstStyle/>
        <a:p>
          <a:endParaRPr lang="en-US"/>
        </a:p>
      </dgm:t>
    </dgm:pt>
    <dgm:pt modelId="{79FB8433-7BB6-42EA-A858-2618A76A96C7}">
      <dgm:prSet/>
      <dgm:spPr/>
      <dgm:t>
        <a:bodyPr/>
        <a:lstStyle/>
        <a:p>
          <a:r>
            <a:rPr lang="de-DE" dirty="0"/>
            <a:t>Durch mehrere Kerne kann Parallelität erzeugt werden</a:t>
          </a:r>
          <a:endParaRPr lang="en-US" dirty="0"/>
        </a:p>
      </dgm:t>
    </dgm:pt>
    <dgm:pt modelId="{FB471468-A8F9-4AB1-9890-B24F290C880D}" type="parTrans" cxnId="{BC9AF653-81CC-4C01-8493-A0C38DC4F5F5}">
      <dgm:prSet/>
      <dgm:spPr/>
      <dgm:t>
        <a:bodyPr/>
        <a:lstStyle/>
        <a:p>
          <a:endParaRPr lang="en-US"/>
        </a:p>
      </dgm:t>
    </dgm:pt>
    <dgm:pt modelId="{C4ECCDB0-F9BC-4B79-B841-8F9BDE02C20B}" type="sibTrans" cxnId="{BC9AF653-81CC-4C01-8493-A0C38DC4F5F5}">
      <dgm:prSet/>
      <dgm:spPr/>
      <dgm:t>
        <a:bodyPr/>
        <a:lstStyle/>
        <a:p>
          <a:endParaRPr lang="en-US"/>
        </a:p>
      </dgm:t>
    </dgm:pt>
    <dgm:pt modelId="{40F83130-0039-4373-A172-BABB0070EE74}">
      <dgm:prSet/>
      <dgm:spPr/>
      <dgm:t>
        <a:bodyPr/>
        <a:lstStyle/>
        <a:p>
          <a:r>
            <a:rPr lang="de-DE"/>
            <a:t>Multi Thread</a:t>
          </a:r>
          <a:endParaRPr lang="en-US"/>
        </a:p>
      </dgm:t>
    </dgm:pt>
    <dgm:pt modelId="{47BCA848-3D9A-4C5D-AB2D-381DB8178E99}" type="parTrans" cxnId="{0C523CB9-F1CF-489F-B231-67E97A7669E7}">
      <dgm:prSet/>
      <dgm:spPr/>
      <dgm:t>
        <a:bodyPr/>
        <a:lstStyle/>
        <a:p>
          <a:endParaRPr lang="en-US"/>
        </a:p>
      </dgm:t>
    </dgm:pt>
    <dgm:pt modelId="{611E50E0-B423-4841-A50B-6C73CDB62A60}" type="sibTrans" cxnId="{0C523CB9-F1CF-489F-B231-67E97A7669E7}">
      <dgm:prSet/>
      <dgm:spPr/>
      <dgm:t>
        <a:bodyPr/>
        <a:lstStyle/>
        <a:p>
          <a:endParaRPr lang="en-US"/>
        </a:p>
      </dgm:t>
    </dgm:pt>
    <dgm:pt modelId="{3DB221F6-94E3-4F47-9C13-CE1F0A47F5DD}">
      <dgm:prSet/>
      <dgm:spPr/>
      <dgm:t>
        <a:bodyPr/>
        <a:lstStyle/>
        <a:p>
          <a:r>
            <a:rPr lang="de-DE" dirty="0"/>
            <a:t>Moderne CPUs haben mehrere Threads pro Kern</a:t>
          </a:r>
          <a:endParaRPr lang="en-US" dirty="0"/>
        </a:p>
      </dgm:t>
    </dgm:pt>
    <dgm:pt modelId="{29BC7E70-569A-41ED-A04E-AF4571EBBEAF}" type="parTrans" cxnId="{D1BC1463-2C0A-4502-80B7-4DF547949912}">
      <dgm:prSet/>
      <dgm:spPr/>
      <dgm:t>
        <a:bodyPr/>
        <a:lstStyle/>
        <a:p>
          <a:endParaRPr lang="en-US"/>
        </a:p>
      </dgm:t>
    </dgm:pt>
    <dgm:pt modelId="{E560E378-88BE-4E82-BB9A-4F04A3D34878}" type="sibTrans" cxnId="{D1BC1463-2C0A-4502-80B7-4DF547949912}">
      <dgm:prSet/>
      <dgm:spPr/>
      <dgm:t>
        <a:bodyPr/>
        <a:lstStyle/>
        <a:p>
          <a:endParaRPr lang="en-US"/>
        </a:p>
      </dgm:t>
    </dgm:pt>
    <dgm:pt modelId="{A4FDBE26-E10A-DA4E-B2B2-6B5341D68D15}" type="pres">
      <dgm:prSet presAssocID="{2661D552-8941-4BEC-9F2C-02B405C271A6}" presName="linear" presStyleCnt="0">
        <dgm:presLayoutVars>
          <dgm:dir/>
          <dgm:animLvl val="lvl"/>
          <dgm:resizeHandles val="exact"/>
        </dgm:presLayoutVars>
      </dgm:prSet>
      <dgm:spPr/>
    </dgm:pt>
    <dgm:pt modelId="{4D887467-0CF6-AC46-A59C-F9C8ED132AB5}" type="pres">
      <dgm:prSet presAssocID="{58BE48C2-7FA9-4730-913B-3C6635272237}" presName="parentLin" presStyleCnt="0"/>
      <dgm:spPr/>
    </dgm:pt>
    <dgm:pt modelId="{865BB7DF-4F10-2544-AAAF-D17172E57481}" type="pres">
      <dgm:prSet presAssocID="{58BE48C2-7FA9-4730-913B-3C6635272237}" presName="parentLeftMargin" presStyleLbl="node1" presStyleIdx="0" presStyleCnt="2"/>
      <dgm:spPr/>
    </dgm:pt>
    <dgm:pt modelId="{CC52A6D5-4688-F540-8C0F-D7CEB92D9AB7}" type="pres">
      <dgm:prSet presAssocID="{58BE48C2-7FA9-4730-913B-3C663527223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434ECBB-3079-0F47-8A36-84FB33415C8C}" type="pres">
      <dgm:prSet presAssocID="{58BE48C2-7FA9-4730-913B-3C6635272237}" presName="negativeSpace" presStyleCnt="0"/>
      <dgm:spPr/>
    </dgm:pt>
    <dgm:pt modelId="{19386303-A470-FA4E-BA41-8A7D5614BB22}" type="pres">
      <dgm:prSet presAssocID="{58BE48C2-7FA9-4730-913B-3C6635272237}" presName="childText" presStyleLbl="conFgAcc1" presStyleIdx="0" presStyleCnt="2">
        <dgm:presLayoutVars>
          <dgm:bulletEnabled val="1"/>
        </dgm:presLayoutVars>
      </dgm:prSet>
      <dgm:spPr/>
    </dgm:pt>
    <dgm:pt modelId="{1F241F3B-81C7-1240-95EC-145076F20D1C}" type="pres">
      <dgm:prSet presAssocID="{344DC671-0482-41BE-A844-63EED73C6F2E}" presName="spaceBetweenRectangles" presStyleCnt="0"/>
      <dgm:spPr/>
    </dgm:pt>
    <dgm:pt modelId="{AC60CC4F-B633-7849-829D-90FBC2F227DC}" type="pres">
      <dgm:prSet presAssocID="{40F83130-0039-4373-A172-BABB0070EE74}" presName="parentLin" presStyleCnt="0"/>
      <dgm:spPr/>
    </dgm:pt>
    <dgm:pt modelId="{63AFF649-A82B-8845-872B-8F4856AA5AF1}" type="pres">
      <dgm:prSet presAssocID="{40F83130-0039-4373-A172-BABB0070EE74}" presName="parentLeftMargin" presStyleLbl="node1" presStyleIdx="0" presStyleCnt="2"/>
      <dgm:spPr/>
    </dgm:pt>
    <dgm:pt modelId="{C53E8DA1-891B-CC43-BBFE-BD294FC65D6A}" type="pres">
      <dgm:prSet presAssocID="{40F83130-0039-4373-A172-BABB0070EE7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535015E9-033B-124D-92DA-639C9E9AA11B}" type="pres">
      <dgm:prSet presAssocID="{40F83130-0039-4373-A172-BABB0070EE74}" presName="negativeSpace" presStyleCnt="0"/>
      <dgm:spPr/>
    </dgm:pt>
    <dgm:pt modelId="{DEA4BD6F-4525-B74E-8F1B-4EC6DE2E932D}" type="pres">
      <dgm:prSet presAssocID="{40F83130-0039-4373-A172-BABB0070EE7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AF22F909-822E-A343-B2BE-DE693FEAFDD0}" type="presOf" srcId="{3DB221F6-94E3-4F47-9C13-CE1F0A47F5DD}" destId="{DEA4BD6F-4525-B74E-8F1B-4EC6DE2E932D}" srcOrd="0" destOrd="0" presId="urn:microsoft.com/office/officeart/2005/8/layout/list1"/>
    <dgm:cxn modelId="{CFC7B94C-F660-7049-9845-5765CBA2B868}" type="presOf" srcId="{2661D552-8941-4BEC-9F2C-02B405C271A6}" destId="{A4FDBE26-E10A-DA4E-B2B2-6B5341D68D15}" srcOrd="0" destOrd="0" presId="urn:microsoft.com/office/officeart/2005/8/layout/list1"/>
    <dgm:cxn modelId="{BC9AF653-81CC-4C01-8493-A0C38DC4F5F5}" srcId="{58BE48C2-7FA9-4730-913B-3C6635272237}" destId="{79FB8433-7BB6-42EA-A858-2618A76A96C7}" srcOrd="0" destOrd="0" parTransId="{FB471468-A8F9-4AB1-9890-B24F290C880D}" sibTransId="{C4ECCDB0-F9BC-4B79-B841-8F9BDE02C20B}"/>
    <dgm:cxn modelId="{D1BC1463-2C0A-4502-80B7-4DF547949912}" srcId="{40F83130-0039-4373-A172-BABB0070EE74}" destId="{3DB221F6-94E3-4F47-9C13-CE1F0A47F5DD}" srcOrd="0" destOrd="0" parTransId="{29BC7E70-569A-41ED-A04E-AF4571EBBEAF}" sibTransId="{E560E378-88BE-4E82-BB9A-4F04A3D34878}"/>
    <dgm:cxn modelId="{1F203E77-4272-A14F-9566-A3739E94A8C5}" type="presOf" srcId="{58BE48C2-7FA9-4730-913B-3C6635272237}" destId="{865BB7DF-4F10-2544-AAAF-D17172E57481}" srcOrd="0" destOrd="0" presId="urn:microsoft.com/office/officeart/2005/8/layout/list1"/>
    <dgm:cxn modelId="{4525C97C-9D1D-8E4A-ABEC-2B1B24B86CE9}" type="presOf" srcId="{40F83130-0039-4373-A172-BABB0070EE74}" destId="{C53E8DA1-891B-CC43-BBFE-BD294FC65D6A}" srcOrd="1" destOrd="0" presId="urn:microsoft.com/office/officeart/2005/8/layout/list1"/>
    <dgm:cxn modelId="{995D5297-4994-B942-A43B-4A210E910E16}" type="presOf" srcId="{79FB8433-7BB6-42EA-A858-2618A76A96C7}" destId="{19386303-A470-FA4E-BA41-8A7D5614BB22}" srcOrd="0" destOrd="0" presId="urn:microsoft.com/office/officeart/2005/8/layout/list1"/>
    <dgm:cxn modelId="{0C523CB9-F1CF-489F-B231-67E97A7669E7}" srcId="{2661D552-8941-4BEC-9F2C-02B405C271A6}" destId="{40F83130-0039-4373-A172-BABB0070EE74}" srcOrd="1" destOrd="0" parTransId="{47BCA848-3D9A-4C5D-AB2D-381DB8178E99}" sibTransId="{611E50E0-B423-4841-A50B-6C73CDB62A60}"/>
    <dgm:cxn modelId="{35AE96D1-9F9E-F648-B647-105D5FD2D76D}" type="presOf" srcId="{40F83130-0039-4373-A172-BABB0070EE74}" destId="{63AFF649-A82B-8845-872B-8F4856AA5AF1}" srcOrd="0" destOrd="0" presId="urn:microsoft.com/office/officeart/2005/8/layout/list1"/>
    <dgm:cxn modelId="{C0D8EDF4-3815-4D48-B8B3-145F13006FC9}" srcId="{2661D552-8941-4BEC-9F2C-02B405C271A6}" destId="{58BE48C2-7FA9-4730-913B-3C6635272237}" srcOrd="0" destOrd="0" parTransId="{A4B4C282-6ACA-46CA-B8AC-CDB0A15C62EE}" sibTransId="{344DC671-0482-41BE-A844-63EED73C6F2E}"/>
    <dgm:cxn modelId="{2585C3F9-24CC-5C4C-92BE-54E3C76908C5}" type="presOf" srcId="{58BE48C2-7FA9-4730-913B-3C6635272237}" destId="{CC52A6D5-4688-F540-8C0F-D7CEB92D9AB7}" srcOrd="1" destOrd="0" presId="urn:microsoft.com/office/officeart/2005/8/layout/list1"/>
    <dgm:cxn modelId="{678121E9-5709-274C-BDAA-5C19CD4CC13F}" type="presParOf" srcId="{A4FDBE26-E10A-DA4E-B2B2-6B5341D68D15}" destId="{4D887467-0CF6-AC46-A59C-F9C8ED132AB5}" srcOrd="0" destOrd="0" presId="urn:microsoft.com/office/officeart/2005/8/layout/list1"/>
    <dgm:cxn modelId="{5BACFBBA-86CA-B744-8DED-D006C42BF630}" type="presParOf" srcId="{4D887467-0CF6-AC46-A59C-F9C8ED132AB5}" destId="{865BB7DF-4F10-2544-AAAF-D17172E57481}" srcOrd="0" destOrd="0" presId="urn:microsoft.com/office/officeart/2005/8/layout/list1"/>
    <dgm:cxn modelId="{1261E935-B293-8449-BD1E-93599DDC8DA1}" type="presParOf" srcId="{4D887467-0CF6-AC46-A59C-F9C8ED132AB5}" destId="{CC52A6D5-4688-F540-8C0F-D7CEB92D9AB7}" srcOrd="1" destOrd="0" presId="urn:microsoft.com/office/officeart/2005/8/layout/list1"/>
    <dgm:cxn modelId="{0A5214B1-EAF9-A64D-B355-9BE04B5A6719}" type="presParOf" srcId="{A4FDBE26-E10A-DA4E-B2B2-6B5341D68D15}" destId="{B434ECBB-3079-0F47-8A36-84FB33415C8C}" srcOrd="1" destOrd="0" presId="urn:microsoft.com/office/officeart/2005/8/layout/list1"/>
    <dgm:cxn modelId="{547FC0D4-43D5-ED47-9A2B-7B11F2DA293A}" type="presParOf" srcId="{A4FDBE26-E10A-DA4E-B2B2-6B5341D68D15}" destId="{19386303-A470-FA4E-BA41-8A7D5614BB22}" srcOrd="2" destOrd="0" presId="urn:microsoft.com/office/officeart/2005/8/layout/list1"/>
    <dgm:cxn modelId="{4DCA8306-E605-374D-AE91-98A1EAA6E397}" type="presParOf" srcId="{A4FDBE26-E10A-DA4E-B2B2-6B5341D68D15}" destId="{1F241F3B-81C7-1240-95EC-145076F20D1C}" srcOrd="3" destOrd="0" presId="urn:microsoft.com/office/officeart/2005/8/layout/list1"/>
    <dgm:cxn modelId="{73FA14DB-2BD7-BF47-9706-95CD2311746E}" type="presParOf" srcId="{A4FDBE26-E10A-DA4E-B2B2-6B5341D68D15}" destId="{AC60CC4F-B633-7849-829D-90FBC2F227DC}" srcOrd="4" destOrd="0" presId="urn:microsoft.com/office/officeart/2005/8/layout/list1"/>
    <dgm:cxn modelId="{E09B103C-EF2C-3E44-B637-40D7ACEA1A8D}" type="presParOf" srcId="{AC60CC4F-B633-7849-829D-90FBC2F227DC}" destId="{63AFF649-A82B-8845-872B-8F4856AA5AF1}" srcOrd="0" destOrd="0" presId="urn:microsoft.com/office/officeart/2005/8/layout/list1"/>
    <dgm:cxn modelId="{09FDE04E-0A2A-E54A-98CB-90D90CBCA18A}" type="presParOf" srcId="{AC60CC4F-B633-7849-829D-90FBC2F227DC}" destId="{C53E8DA1-891B-CC43-BBFE-BD294FC65D6A}" srcOrd="1" destOrd="0" presId="urn:microsoft.com/office/officeart/2005/8/layout/list1"/>
    <dgm:cxn modelId="{3909CD38-1D37-6B44-A713-612A1AE49AE1}" type="presParOf" srcId="{A4FDBE26-E10A-DA4E-B2B2-6B5341D68D15}" destId="{535015E9-033B-124D-92DA-639C9E9AA11B}" srcOrd="5" destOrd="0" presId="urn:microsoft.com/office/officeart/2005/8/layout/list1"/>
    <dgm:cxn modelId="{07E5C5FA-912F-7E48-AE10-78B8DAAB3811}" type="presParOf" srcId="{A4FDBE26-E10A-DA4E-B2B2-6B5341D68D15}" destId="{DEA4BD6F-4525-B74E-8F1B-4EC6DE2E932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86303-A470-FA4E-BA41-8A7D5614BB22}">
      <dsp:nvSpPr>
        <dsp:cNvPr id="0" name=""/>
        <dsp:cNvSpPr/>
      </dsp:nvSpPr>
      <dsp:spPr>
        <a:xfrm>
          <a:off x="0" y="356618"/>
          <a:ext cx="5393292" cy="13607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79" tIns="499872" rIns="41857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Durch mehrere Kerne kann Parallelität erzeugt werden</a:t>
          </a:r>
          <a:endParaRPr lang="en-US" sz="2400" kern="1200" dirty="0"/>
        </a:p>
      </dsp:txBody>
      <dsp:txXfrm>
        <a:off x="0" y="356618"/>
        <a:ext cx="5393292" cy="1360799"/>
      </dsp:txXfrm>
    </dsp:sp>
    <dsp:sp modelId="{CC52A6D5-4688-F540-8C0F-D7CEB92D9AB7}">
      <dsp:nvSpPr>
        <dsp:cNvPr id="0" name=""/>
        <dsp:cNvSpPr/>
      </dsp:nvSpPr>
      <dsp:spPr>
        <a:xfrm>
          <a:off x="269664" y="2378"/>
          <a:ext cx="377530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98" tIns="0" rIns="14269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Multi Core</a:t>
          </a:r>
          <a:endParaRPr lang="en-US" sz="2400" kern="1200"/>
        </a:p>
      </dsp:txBody>
      <dsp:txXfrm>
        <a:off x="304249" y="36963"/>
        <a:ext cx="3706134" cy="639310"/>
      </dsp:txXfrm>
    </dsp:sp>
    <dsp:sp modelId="{DEA4BD6F-4525-B74E-8F1B-4EC6DE2E932D}">
      <dsp:nvSpPr>
        <dsp:cNvPr id="0" name=""/>
        <dsp:cNvSpPr/>
      </dsp:nvSpPr>
      <dsp:spPr>
        <a:xfrm>
          <a:off x="0" y="2201258"/>
          <a:ext cx="5393292" cy="1360799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8579" tIns="499872" rIns="418579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2400" kern="1200" dirty="0"/>
            <a:t>Moderne CPUs haben mehrere Threads pro Kern</a:t>
          </a:r>
          <a:endParaRPr lang="en-US" sz="2400" kern="1200" dirty="0"/>
        </a:p>
      </dsp:txBody>
      <dsp:txXfrm>
        <a:off x="0" y="2201258"/>
        <a:ext cx="5393292" cy="1360799"/>
      </dsp:txXfrm>
    </dsp:sp>
    <dsp:sp modelId="{C53E8DA1-891B-CC43-BBFE-BD294FC65D6A}">
      <dsp:nvSpPr>
        <dsp:cNvPr id="0" name=""/>
        <dsp:cNvSpPr/>
      </dsp:nvSpPr>
      <dsp:spPr>
        <a:xfrm>
          <a:off x="269664" y="1847018"/>
          <a:ext cx="3775304" cy="70848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698" tIns="0" rIns="142698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Multi Thread</a:t>
          </a:r>
          <a:endParaRPr lang="en-US" sz="2400" kern="1200"/>
        </a:p>
      </dsp:txBody>
      <dsp:txXfrm>
        <a:off x="304249" y="1881603"/>
        <a:ext cx="3706134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95C094-1377-CA44-BBDA-18D67B8FA4D4}" type="datetimeFigureOut">
              <a:rPr lang="de-DE" smtClean="0"/>
              <a:t>02.02.25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B083E-0751-304C-B0C3-926F4FA83F6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3328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083E-0751-304C-B0C3-926F4FA83F6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8252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083E-0751-304C-B0C3-926F4FA83F6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818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083E-0751-304C-B0C3-926F4FA83F6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13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Spielt</a:t>
            </a:r>
            <a:r>
              <a:rPr lang="en-US" dirty="0"/>
              <a:t> </a:t>
            </a:r>
            <a:r>
              <a:rPr lang="en-US" dirty="0" err="1"/>
              <a:t>eine</a:t>
            </a:r>
            <a:r>
              <a:rPr lang="en-US" dirty="0"/>
              <a:t> Rolle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Infektionsgeschehen</a:t>
            </a:r>
            <a:r>
              <a:rPr lang="en-US" dirty="0"/>
              <a:t> (</a:t>
            </a:r>
            <a:r>
              <a:rPr lang="en-US" dirty="0" err="1"/>
              <a:t>z.B.</a:t>
            </a:r>
            <a:r>
              <a:rPr lang="en-US" dirty="0"/>
              <a:t> </a:t>
            </a:r>
            <a:r>
              <a:rPr lang="en-US" dirty="0" err="1"/>
              <a:t>Anpassung</a:t>
            </a:r>
            <a:r>
              <a:rPr lang="en-US" dirty="0"/>
              <a:t> an Biofilm in der Lunge </a:t>
            </a:r>
            <a:r>
              <a:rPr lang="en-US" dirty="0" err="1"/>
              <a:t>oder</a:t>
            </a:r>
            <a:r>
              <a:rPr lang="en-US" dirty="0"/>
              <a:t> in den </a:t>
            </a:r>
            <a:r>
              <a:rPr lang="en-US" dirty="0" err="1"/>
              <a:t>Harnwegen</a:t>
            </a:r>
            <a:r>
              <a:rPr lang="en-US" dirty="0"/>
              <a:t>)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9B083E-0751-304C-B0C3-926F4FA83F6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7337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43A7CD3-94E1-42A9-BAB7-2AFCD9FCBD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078" y="722903"/>
            <a:ext cx="10495904" cy="246077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67609B-8FD3-4FF7-8EBC-6619CA868B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078" y="3428997"/>
            <a:ext cx="10495904" cy="230663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7A76F-3401-4F50-AE85-8F2AA24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02E50-D34E-4DD4-8B3B-55D08F25F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3B71-D2FA-4DDC-9C9C-E26F7B591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108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BD70F-ACE4-4595-845E-2296BDF83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978CD9-E0B5-4B48-8366-91E6D22C9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AF4B4-44D3-4E29-B235-A1B868207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D7BA37-9639-480E-84AB-EA277225C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FC658-154E-48DE-AD31-813E5170C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0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5405209-5179-4359-91ED-1B1A46619A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32344F-3BE0-4CE8-B1BD-9ABD425E1C0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99DE306-F4FB-4730-A066-ADF38D73956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CB32885-303F-477F-A081-27425944F230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60C0C0B-4CD0-467D-A382-2B2415102C48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788DF0F-327F-43A5-AB71-3D32053D83CA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8A0902-2662-4911-A532-AA6310861479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BDA4F7-23F4-46D1-8B7E-A21DD84083E1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7FC9FC2-8808-438E-8FFB-5FE416BFB5C8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04694E5-71F9-4210-9BE8-FC12CC177BD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B37E805-A7E5-4906-B0C5-1373F3DA962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4CD964-FBD6-41AB-8A02-9509A2BAC11F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9CD7FF8-E827-4E0A-BCE2-CCB34EDAC0F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C4AD6BB-F1EE-4FB8-96E8-6890447800EC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E935057-E0A3-4DAE-B9C8-6E818D7A7205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08DDF69-1C14-453C-BC3A-37D3FE69DFC7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6C26D82-15BA-4B2E-A42D-2ECA8012D307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7F73B67-E5E9-4000-91DA-034B2127EFD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AFAC1B5-F0DD-4FC0-B4C9-77CB29DF44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ACB3DB-54B2-4CEE-A791-C6FC6C758DA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8324004-1030-47D9-B817-425FF6ECC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AA001C4-81AB-4FA6-ADAA-C8618056353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D1DAD34-7844-4F16-9874-F51F2A23B9E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7DCBC6D-1BDA-4CB1-A3EC-59F240C8FA1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5B3C1A0-58E7-47E4-831B-CF3EE21D1E9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8A09FAA-E123-4FE4-B67A-9EBDE1A313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17B7C6-C816-4A58-B184-135E4FD19F5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4D22ABB-4CE8-47DC-80BF-39B3E4CF704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A17DE37-A292-4031-AF42-CDB00A13EE7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73EF673-CB75-435F-9BF3-7594EC3ADF8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5F4581-15F6-47EE-87D0-1132A093DBA5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65CF984-F5BD-45C4-9A12-B02DB4F044E1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ACE66A86-8455-497B-9CA4-F460A19E5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8900000">
            <a:off x="7770390" y="-28737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68C62B-71EF-4824-9EE8-6CAE179842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07774" y="715616"/>
            <a:ext cx="3295876" cy="502659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43E4C8-4AA9-49D7-BF71-1AB5F2CFE1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3588" y="715616"/>
            <a:ext cx="6770448" cy="5026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898B3-014E-440B-BA4E-106339212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2643-CE63-4C3E-B437-5A1A5EF9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1CE5E-160A-4B37-94E2-3D9DC75B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05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D8D6B-70A2-430A-9F5D-DA093D8C1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2845-6CA6-4745-A951-25B8D5319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49424-7A20-4BA1-9F60-671A5DBB3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BD2B2-E17F-402E-8EA3-5C7C1118A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D23070-8658-4AC0-B2A3-4BE605A8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407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9DB7AC-F7D7-430A-A2A7-CD3EBBF1D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6AAF10E-F092-4160-BF4A-FF568555B790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6341C04-9B94-4385-A661-7B8C1700049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4C1D709-6A0F-409C-B2D0-C248E562265E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99BE53-BA11-4B67-BFBB-6281DB50C75D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B662D93-31C1-4DFB-A938-E631F89AA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7ECC8DA-0BEC-4508-89D4-12FA35B481F5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7DC8E6C-1B78-4B89-82DD-BBA778CD1482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8E5F54A-0315-4B15-B865-1F0460526260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DD7F352-DE39-4835-8D3F-69CDEC490F1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D6F20A-F777-4F41-B23B-735A64FA5DA3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1BBADBA-0F74-418B-BC50-AD44596C3EF8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18BE26-88E5-457C-8095-745F34D1536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FB269E0-E058-4340-B93D-7D40FFF521F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DDD9AEE-5501-4385-B339-4616F567B53D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4D29C61-8926-4C98-882B-AB90108C838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AC585F9-B633-4F7E-AADE-75079DC171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DC6366-5525-4FBC-9886-D4409F6B299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CC03CF9-098C-4140-806A-023D3DC3F2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9C41BC4-89DF-4EC4-A141-9EF16D8EEB5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2AD067-E64C-499E-9C0A-A725258744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653DD54-FA2B-4B91-A94E-3C46AE21B38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6AC204-156B-442E-B028-01036BD1F26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03512DE-F013-431A-9F6E-ADDA88FB2DD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E95FEE1-61A9-4065-B9F8-5589180AC62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28AA59-C1FA-46C0-BFDD-1C1D3404C81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A5C99EE-B791-470A-8639-0357A751EB4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54F4204-F48B-4AF5-B11E-0CE7D972AC3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76643FE-3966-4B82-9623-C61A56EDD20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D769C5-B1B1-45BD-A40A-67E6568C843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511707-50C7-48B2-81F7-5C82BF57795C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8D44F3-CCFE-48A0-8414-FFF5E43D9184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126FE0-8204-40BB-AD46-4A0C7A475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18115"/>
            <a:ext cx="10312571" cy="278150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25E350-4200-419C-A167-527DD6B77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3753350"/>
            <a:ext cx="10312571" cy="1991572"/>
          </a:xfrm>
        </p:spPr>
        <p:txBody>
          <a:bodyPr/>
          <a:lstStyle>
            <a:lvl1pPr marL="0" indent="0">
              <a:buNone/>
              <a:defRPr lang="en-US" sz="24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ight Triangle 38">
            <a:extLst>
              <a:ext uri="{FF2B5EF4-FFF2-40B4-BE49-F238E27FC236}">
                <a16:creationId xmlns:a16="http://schemas.microsoft.com/office/drawing/2014/main" id="{6741F519-22CF-4C01-B140-5480DBAB3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D1550-9064-4767-B70A-3501AF956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E1C33-2E8E-4041-9683-12048CB8A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36992-B921-4F3F-9C4A-0D67E618D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34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CFDF5-4B31-4F1B-83BA-82A951037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312571" cy="135484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4EC9A6-F718-4497-8A75-637EE17458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1078" y="2345843"/>
            <a:ext cx="500958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503E57-9695-4508-9778-B3DB1FB5F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35075" y="2345843"/>
            <a:ext cx="5068574" cy="32743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74CEE6-B9DC-4CCC-8F4C-0B4DADFB0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C85191-5804-47C9-95EB-D49D7157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6B0A03-44F6-4299-B45D-E07A02390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29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920E6-CC97-4BD8-92FE-8F36024D0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0"/>
            <a:ext cx="10320062" cy="14075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72FB-EDD5-42FB-8A9A-279EAD4FB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8" y="2331481"/>
            <a:ext cx="4963444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F28C1-95C8-476A-8D93-D580DD39D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1078" y="2954564"/>
            <a:ext cx="4963444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315485-EE1A-41B0-873A-BA9D06E88B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03351" y="2331481"/>
            <a:ext cx="4900298" cy="54007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81A6FB-1583-4A1B-A4A7-C65062C57B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03351" y="2954564"/>
            <a:ext cx="4900298" cy="27903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A29EA7-E61E-4617-9DA9-40B9299B3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83587" y="6215870"/>
            <a:ext cx="3843779" cy="417126"/>
          </a:xfrm>
        </p:spPr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6249CC-EB72-46A6-87D9-5FBDA8E45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A04EE7-47BE-4ECE-A170-793C4E569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4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E4946-24AD-40DD-95A7-49BA49C22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10501177" cy="140123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8CF342-49F6-482D-943E-7E50B1694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033E5-3797-4FF8-866F-9FD9325A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91078" y="236364"/>
            <a:ext cx="4114800" cy="417126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C1E67-424D-4638-98F8-38E71A41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28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5BED274-5EB4-4EF4-B353-E55BD5026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0418BE5-560E-4E49-B12D-B555511FED72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49D1162-73B9-420F-BCBE-95039D00CD2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2BA76FE-316A-48E2-A03B-4E05691C4348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E678FBC-A6AD-4422-BA24-A4172F8862CA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D3C5C3E-2D08-43F0-AFAC-E15360CA7D3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BEAC62-AF92-4A65-9790-6F6E0C6C5A1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7D7C5-E76E-4E82-BFC4-9A75D2C8089D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66E0152-96B9-4067-80D3-D9BDE6D7EC9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18AFCC-B9DA-4092-8FBA-2CFEDB0388E3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1EC7D33-C87E-4812-A722-53C5D99272B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F239E3-501A-4C3C-9BE4-6BFA0D3126B7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B62BF3B-95BB-4188-AAE5-015A0EF3D18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14E5F0F-0124-40D0-A0BF-AE307A0E15F4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BADC3B1-26C7-4CF1-B29D-4D0DEA3E2633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0A7DF6E-1132-4A80-9B18-593B1ACD778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EF19589-10D8-4A8F-A0B1-F7CE380E3001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8E6BB32-C4F8-4914-88D3-7DC5E79D023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F046EE-9DBA-4924-A19C-ED8741F5F81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AABBC44-ABA8-4913-824E-64D344724644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4272B22-1C39-47A0-8551-73666AFBEE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CDFF66-464C-4ABF-BB01-00500A3B75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79FC88-BD3B-4C04-9B90-0FC93C17921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1FCAED8-8687-4141-A7C3-0D88ACE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65038E6-7B32-460F-B804-D6C105FF44C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5DAE85-AD17-454B-AB64-CEFF52FDAB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C603643-2066-4967-AE4B-9DA143843B2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37E9533-9B07-43E3-B939-7BADC01FEE8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DCCAAEE-AB2E-4534-893A-3DB109499FB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8BD39A2-970F-4714-AAA6-67EE99A0EAA9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F4A1387-348B-4E46-9B65-FDF76ED0EF20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F5DAF27-A54D-442A-93E4-BA7F04EAE379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EA265F-80A1-448D-A6EB-CE8D6F6EC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15D00D-89E6-4E7A-9A4D-A8CCEB3BE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2B5AEA-8C38-4776-878C-AB01474D9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5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853C57-22BC-4465-8B37-DC06FE5A0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2" y="314485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67C0A6-48E9-4845-9EBF-EF2A3DFD2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99914" cy="29965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8B542-2084-485C-ABFC-94340B4C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672" y="708102"/>
            <a:ext cx="5656716" cy="5430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7791F-9546-470D-A174-D75285263C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6544"/>
            <a:ext cx="4499914" cy="2162201"/>
          </a:xfrm>
        </p:spPr>
        <p:txBody>
          <a:bodyPr>
            <a:normAutofit/>
          </a:bodyPr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550D594-9D00-4E12-9A7B-8B78EC199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5DEA230-2680-47DD-BD49-FDBF4C1105A5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0BA61D-887F-46F1-B20D-EA4C38D467C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50DFBA-D16D-4AE0-8339-58C4089B94AD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F4AAAA5-CEFC-4C25-91D3-5AE49F720DA5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4D142AD-3FA3-43E4-8A61-61CF1E415684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C3755A3-93F4-4EC4-9635-7E89E4AF1D3F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BFB588-0AB8-4BD8-9272-1CA867726018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45A6DF3-CF29-4480-A235-EAE88D65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D6FF036-365A-4C15-8E15-0D5BBEBCEA58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85E76FF-4E86-4E42-B67E-B11AAE8D3076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A64CEE-7CED-4EB2-A414-6F2D91E824F9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12C571B-47A6-49EB-A29F-678368BAED9F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160B109-845C-4119-BB66-9887B3859A7D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68B7447-FF64-42D9-B3C6-2BDC6F547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FF9B71-8653-450D-AFBE-2140D586FB5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F0B9E5A-C1DA-445C-A911-721DF98DDCD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5C9A3DC-A478-4469-9359-34A435689F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7DE3299-EED7-4771-A270-F6B02941AD6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434422A-5B59-41DC-8E2A-1A8244580E3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A176117-0990-434B-A9D9-B4B9043C544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7D6425E-C84A-462F-98F8-D0AB4FC3AF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F13AB68-7321-4AC2-AC60-0F417877D07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E275CCE-D06F-49D0-8A47-372C5040330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D4B374E-EEBC-4A9C-B3B4-B269EC71985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80A7E6-BBEF-4EF1-B14A-29F26BFCF8E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D7BC013-9B50-459D-8B8D-F756514A478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48964C0-675D-4807-B795-4B695A8F84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6911512-51A8-4CE7-A043-425C809EB5F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C15D1E-0EDF-4AD7-90C7-3D8D64E645DB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8265A2D-2A6A-4301-B59F-8BAD98D9A57B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4A4907F-2D1D-49D1-882D-119AA5E1183B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A2284-37AB-43F5-98B8-8AB49DBFA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D8ABAA-E2F7-4C89-99ED-2C340220D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2EF12-B2CD-4F3C-9F19-A86915405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4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DA6865-0A03-48FA-AD6E-D5BF8FDE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277E8EB-0DA2-40E4-AD12-1CCD0D262D0B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5BFE9F8-907A-4FFC-9FDE-2B51D238C40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DDC323-8732-4007-BB81-1BE917E3B2FF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908FC40-8403-438D-95CA-E4EDC66192A9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411D218-3FEA-4455-9809-91F029FB55AE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541390F-BE50-4E4E-9DA2-B5F23F1A93D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B3F094-97B5-48E1-A4DE-8BEED2550283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D4DBB43-CB34-4881-9445-A7FE131D5327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B71F972-027A-47F0-996C-84BFE4574050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C41353D-93C8-43F8-BBDE-7AB6B29EC38C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F07B24-CBD8-4F09-81EB-504285F8E11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27873BB-1D79-4055-801C-BDA0F9A15136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08D42B-2F35-497E-A26D-9AF008619D43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7F57499-C4D9-4B7D-BADA-38462AA316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271F2B9-1FFA-4350-9370-B098459A2324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8FBAFFC-DC8F-4BB4-B405-E4AAA269AED4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94FCE64-D7A5-411A-8795-932DD39F952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0B4ECFC-FD43-44CF-B7FA-2A8C5651400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9DFBC12-1E1D-44DE-9966-BAB05B24663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9BEF096-361C-478B-81EB-37584119BFE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FC81993-CE86-4910-B9CE-B69375BDCEE3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75613D7-9FB0-4D33-8784-EC059DE019C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520AFD9-E849-4F42-99B2-928E6098C29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A200B0B-91CD-4D66-ADFC-9585D283103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DB0C45-30CE-4C85-95C6-FFF4977C646A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C31604-5F93-436D-A9D2-A48846D4E0D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FF1B965-7DE1-4AE3-B28B-DB6847BC52C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D9FB65-4392-4D6A-8ACC-8151F682BFE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B40380C-3493-4AFE-BF13-AE68A8D244B4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CB21DF1-4859-4991-9C10-F8FA68F41013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54AD212-17DC-4506-AAA0-34A46A0B11C3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B556E7-762B-4E18-A961-A4F7A9ECF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87" y="713677"/>
            <a:ext cx="4434823" cy="3020519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118AF-C54D-406D-AABE-AED6576D12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98672" y="713677"/>
            <a:ext cx="5304977" cy="5430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05CDEB9-8DED-4711-8140-4C943FC2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3" y="314330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E13C3F-6360-4760-9477-C3831A6E26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587" y="3970330"/>
            <a:ext cx="4434823" cy="2173992"/>
          </a:xfrm>
        </p:spPr>
        <p:txBody>
          <a:bodyPr/>
          <a:lstStyle>
            <a:lvl1pPr marL="0" indent="0">
              <a:buNone/>
              <a:defRPr lang="en-US" sz="2400" b="0" i="1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192D3B-60EE-4FC5-9ED7-444530084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2BA41-EC5B-4197-BCC8-0FD2E523CD7A}" type="datetimeFigureOut">
              <a:rPr lang="en-US" smtClean="0"/>
              <a:t>2/2/25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F831E-9B19-4936-8BC9-F62A9B1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1E1D1-F7A2-40D0-91DA-07468A965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5108C-154A-4A5A-9C05-91A49A422BA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89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BDF0D99C-5D42-41C6-A50C-C4E2D6B2A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F28962D-50BA-43F8-8863-28ECE711D3FC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80F5939-D4E0-46FD-9A5A-5D648E38109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633D331-78CB-40A1-B167-8185EC5D707B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12E4B1-E78E-49E7-AA36-374CC1B084E4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D46340-CBFC-490F-B44E-7AA8FBF58B05}"/>
                </a:ext>
              </a:extLst>
            </p:cNvPr>
            <p:cNvCxnSpPr>
              <a:cxnSpLocks/>
            </p:cNvCxnSpPr>
            <p:nvPr/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575C26C-3EBD-4AA9-BA4D-2561E295D65D}"/>
                </a:ext>
              </a:extLst>
            </p:cNvPr>
            <p:cNvCxnSpPr>
              <a:cxnSpLocks/>
            </p:cNvCxnSpPr>
            <p:nvPr/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35DB6BE-E065-4559-BF5C-36B56B379040}"/>
                </a:ext>
              </a:extLst>
            </p:cNvPr>
            <p:cNvCxnSpPr>
              <a:cxnSpLocks/>
            </p:cNvCxnSpPr>
            <p:nvPr/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DA54272-CD9D-4F68-BBAB-4F0C0C3EC635}"/>
                </a:ext>
              </a:extLst>
            </p:cNvPr>
            <p:cNvCxnSpPr>
              <a:cxnSpLocks/>
            </p:cNvCxnSpPr>
            <p:nvPr/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002CE8F-9256-4F2C-B474-58873717119E}"/>
                </a:ext>
              </a:extLst>
            </p:cNvPr>
            <p:cNvCxnSpPr>
              <a:cxnSpLocks/>
            </p:cNvCxnSpPr>
            <p:nvPr/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9C9DE9F-4252-401D-913E-B74C9E326F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8FE4E69B-534F-4A80-9E1C-798BEE1B0795}"/>
                </a:ext>
              </a:extLst>
            </p:cNvPr>
            <p:cNvCxnSpPr>
              <a:cxnSpLocks/>
            </p:cNvCxnSpPr>
            <p:nvPr/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7564E1C-009C-4832-AE8D-E98286693F0C}"/>
                </a:ext>
              </a:extLst>
            </p:cNvPr>
            <p:cNvCxnSpPr>
              <a:cxnSpLocks/>
            </p:cNvCxnSpPr>
            <p:nvPr/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305DF1C-5801-43F2-A8B9-5351369418C0}"/>
                </a:ext>
              </a:extLst>
            </p:cNvPr>
            <p:cNvCxnSpPr>
              <a:cxnSpLocks/>
            </p:cNvCxnSpPr>
            <p:nvPr/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6E71C8-0783-4E17-9B34-F51231DD2954}"/>
                </a:ext>
              </a:extLst>
            </p:cNvPr>
            <p:cNvCxnSpPr>
              <a:cxnSpLocks/>
            </p:cNvCxnSpPr>
            <p:nvPr/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D908F17-2A89-4B0A-A2EA-692390969FE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BE22751-380F-44F9-BEED-0A553CF87BE5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7B27910-846F-4E4E-B588-F5B2E026FE96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E6E0501E-134E-46D7-984F-3A382B0BB29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90A83974-CBD7-4A69-9D84-2D3BBDE027A5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503E931-00D4-4B0C-BC69-49FE5C76651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7732A30-BE2F-4D71-BC37-60F7B44591B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C8EB840-DE7D-4E67-989C-F4D8F50E15B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5D2CC2-53CC-487E-A72E-42B1E9B184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3A12D6B-1D60-4F26-8FB9-74AD5B070BD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41895D00-2D63-443C-95A8-5EB6E5EECBF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AC50652-2A56-4382-95D0-971644EE0FA9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A50A374-8880-482D-B54F-F74E0D7BE187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C66364D8-CCC7-4AAF-94BC-766EC160D99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A0DC409-26E2-4453-89FD-745EA849BE7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39ED039-D66C-4A5E-AA35-E7A5FA2E64C2}"/>
                </a:ext>
              </a:extLst>
            </p:cNvPr>
            <p:cNvCxnSpPr>
              <a:cxnSpLocks/>
            </p:cNvCxnSpPr>
            <p:nvPr/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2C13DC-161E-49CF-96B5-5383AA052AB7}"/>
                </a:ext>
              </a:extLst>
            </p:cNvPr>
            <p:cNvCxnSpPr>
              <a:cxnSpLocks/>
            </p:cNvCxnSpPr>
            <p:nvPr/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103067-48DA-458C-99F6-9921C19A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10325000" cy="1442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B86862-507E-4F73-890F-3B77BCFA3F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1079" y="2340131"/>
            <a:ext cx="10325000" cy="35644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C0BB-AF05-4753-9159-41A16FBFC3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3587" y="6215870"/>
            <a:ext cx="3843779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2BA41-EC5B-4197-BCC8-0FD2E523CD7A}" type="datetimeFigureOut">
              <a:rPr lang="en-US" smtClean="0"/>
              <a:pPr/>
              <a:t>2/2/25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362F82-EA1A-4B02-8A64-3B44C0D9DA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91078" y="236364"/>
            <a:ext cx="4114800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5EF32-1CA9-4CDA-8182-2FB0C30A0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03649" y="6215870"/>
            <a:ext cx="979151" cy="417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5108C-154A-4A5A-9C05-91A49A422BA7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63BAC6E0-ADAC-40FB-AF53-88FA5F83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3500000">
            <a:off x="-281094" y="151621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540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50000"/>
            <a:lumOff val="50000"/>
          </a:schemeClr>
        </a:buClr>
        <a:buSzPct val="75000"/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 descr="3D-Glas Rendering chemischer Komponenten">
            <a:extLst>
              <a:ext uri="{FF2B5EF4-FFF2-40B4-BE49-F238E27FC236}">
                <a16:creationId xmlns:a16="http://schemas.microsoft.com/office/drawing/2014/main" id="{844150E3-B1E9-09D8-9D29-22FA04EDEB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-169333" y="-66977"/>
            <a:ext cx="12377946" cy="6962595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CB1D807-3EEB-4C2C-BB0A-D0BCEEDCBC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5C28C9B-DBC0-4EB7-A827-052BFBE1B1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17ED832-2CB5-4903-AC0A-917BD1C6CA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E62CC8E-7F3F-490C-B711-69EAAEEC2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7ECAE7-621B-4776-A70D-A25F86B5E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6AAC47E-A792-46F4-BA41-90DF75189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22B429-CFBD-4091-8CEE-D13ED8B60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97A04DD-49BE-46D3-8731-28E84FDD2A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64E739F-30C5-413C-8EA4-BB4602ACED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960A7E3-7FD4-49D0-88BB-15C672FAB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BFB9D80-E16D-4A95-95BE-31119BB238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4C58E3-C8A6-49D3-94C9-28F408E97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ECAC868-251E-499D-A316-BFA7329C3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01B171-FFB9-4898-BB1E-334C8DA0A4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46735B4-C0CE-4CB1-A48B-C7E974A5C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622174B-88E5-4346-948C-2391DB09BF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C56031D-17F0-479E-9D78-8115EB573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62D0CED-FF1F-4D83-9237-ECF071AB9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4F2A4D0-BC09-4DCD-A564-189A2D30F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C8027A7-8F7C-44A0-9A47-8A5846ED4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8173202-49F5-4B6E-A664-B4C32ACBDA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A147072-2464-4C26-99A8-C7FDEA106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ABAA553-3A27-4C3F-AC1B-F6561CE2E6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C05AF6F-A2AD-49B2-B02E-885B87927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0655913-7D6A-4A3D-8C2D-368E99797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30CFE6D-B050-4976-A6BD-498AA80C8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374AD34-1FCB-4B49-A712-09F13BA61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F380CB8-A177-49F3-965A-A2474C3AF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AF4CF7-EA4A-46F0-A2E2-0480EF8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1846A5-9A0F-4001-A48C-B45FA712B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F338526-56C1-4F69-A9BB-2E2D52C63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4D8ACE6-0B21-4216-B1B9-0ED0D7AC8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lowchart: Document 43">
            <a:extLst>
              <a:ext uri="{FF2B5EF4-FFF2-40B4-BE49-F238E27FC236}">
                <a16:creationId xmlns:a16="http://schemas.microsoft.com/office/drawing/2014/main" id="{1C8FF592-DEC3-42D7-B2CD-5797E102B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38805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4EAC06E-C5E6-EDC9-A348-ACCC45D70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7131" y="746841"/>
            <a:ext cx="4783048" cy="2682160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de-DE" sz="2800" dirty="0">
                <a:effectLst/>
                <a:latin typeface="Helvetica" pitchFamily="2" charset="0"/>
              </a:rPr>
              <a:t>Innovation in </a:t>
            </a:r>
            <a:r>
              <a:rPr lang="de-DE" sz="2800" dirty="0" err="1">
                <a:effectLst/>
                <a:latin typeface="Helvetica" pitchFamily="2" charset="0"/>
              </a:rPr>
              <a:t>gene</a:t>
            </a:r>
            <a:r>
              <a:rPr lang="de-DE" sz="2800" dirty="0">
                <a:effectLst/>
                <a:latin typeface="Helvetica" pitchFamily="2" charset="0"/>
              </a:rPr>
              <a:t> </a:t>
            </a:r>
            <a:r>
              <a:rPr lang="de-DE" sz="2800" dirty="0" err="1">
                <a:effectLst/>
                <a:latin typeface="Helvetica" pitchFamily="2" charset="0"/>
              </a:rPr>
              <a:t>regulation</a:t>
            </a:r>
            <a:r>
              <a:rPr lang="de-DE" sz="2800" dirty="0">
                <a:effectLst/>
                <a:latin typeface="Helvetica" pitchFamily="2" charset="0"/>
              </a:rPr>
              <a:t>: The </a:t>
            </a:r>
            <a:r>
              <a:rPr lang="de-DE" sz="2800" dirty="0" err="1">
                <a:effectLst/>
                <a:latin typeface="Helvetica" pitchFamily="2" charset="0"/>
              </a:rPr>
              <a:t>case</a:t>
            </a:r>
            <a:r>
              <a:rPr lang="de-DE" sz="2800" dirty="0">
                <a:effectLst/>
                <a:latin typeface="Helvetica" pitchFamily="2" charset="0"/>
              </a:rPr>
              <a:t> </a:t>
            </a:r>
            <a:r>
              <a:rPr lang="de-DE" sz="2800" dirty="0" err="1">
                <a:effectLst/>
                <a:latin typeface="Helvetica" pitchFamily="2" charset="0"/>
              </a:rPr>
              <a:t>of</a:t>
            </a:r>
            <a:r>
              <a:rPr lang="de-DE" sz="2800" dirty="0">
                <a:effectLst/>
                <a:latin typeface="Helvetica" pitchFamily="2" charset="0"/>
              </a:rPr>
              <a:t> </a:t>
            </a:r>
            <a:r>
              <a:rPr lang="de-DE" sz="2800" dirty="0" err="1">
                <a:effectLst/>
                <a:latin typeface="Helvetica" pitchFamily="2" charset="0"/>
              </a:rPr>
              <a:t>chromatin</a:t>
            </a:r>
            <a:r>
              <a:rPr lang="de-DE" sz="2800" dirty="0">
                <a:effectLst/>
                <a:latin typeface="Helvetica" pitchFamily="2" charset="0"/>
              </a:rPr>
              <a:t> </a:t>
            </a:r>
            <a:r>
              <a:rPr lang="de-DE" sz="2800" dirty="0" err="1">
                <a:effectLst/>
                <a:latin typeface="Helvetica" pitchFamily="2" charset="0"/>
              </a:rPr>
              <a:t>computation</a:t>
            </a:r>
            <a:endParaRPr lang="de-DE" sz="2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A3AA440-A87B-E2B6-D74E-1E9109B53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8813" y="3391385"/>
            <a:ext cx="4251366" cy="3325590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de-DE" sz="2000" dirty="0"/>
              <a:t>Prohaska et. Al., 2010</a:t>
            </a:r>
          </a:p>
          <a:p>
            <a:pPr algn="r">
              <a:lnSpc>
                <a:spcPct val="100000"/>
              </a:lnSpc>
            </a:pPr>
            <a:endParaRPr lang="de-DE" sz="1500" dirty="0"/>
          </a:p>
          <a:p>
            <a:pPr algn="r">
              <a:lnSpc>
                <a:spcPct val="100000"/>
              </a:lnSpc>
            </a:pPr>
            <a:endParaRPr lang="de-DE" sz="1500" dirty="0"/>
          </a:p>
          <a:p>
            <a:pPr algn="r">
              <a:lnSpc>
                <a:spcPct val="100000"/>
              </a:lnSpc>
            </a:pPr>
            <a:endParaRPr lang="de-DE" sz="1500" dirty="0"/>
          </a:p>
          <a:p>
            <a:pPr algn="r">
              <a:lnSpc>
                <a:spcPct val="100000"/>
              </a:lnSpc>
            </a:pPr>
            <a:endParaRPr lang="de-DE" sz="1500" dirty="0"/>
          </a:p>
          <a:p>
            <a:pPr algn="r">
              <a:lnSpc>
                <a:spcPct val="100000"/>
              </a:lnSpc>
            </a:pPr>
            <a:endParaRPr lang="de-DE" sz="1500" dirty="0"/>
          </a:p>
          <a:p>
            <a:pPr algn="r">
              <a:lnSpc>
                <a:spcPct val="100000"/>
              </a:lnSpc>
            </a:pPr>
            <a:r>
              <a:rPr lang="de-DE" sz="1500" dirty="0"/>
              <a:t>Präsentation von: Max Hild</a:t>
            </a:r>
          </a:p>
          <a:p>
            <a:pPr algn="r">
              <a:lnSpc>
                <a:spcPct val="100000"/>
              </a:lnSpc>
            </a:pPr>
            <a:r>
              <a:rPr lang="de-DE" sz="1500" dirty="0"/>
              <a:t>Modul: </a:t>
            </a:r>
            <a:r>
              <a:rPr lang="de-DE" sz="1500" b="1" i="0" u="none" strike="noStrike" dirty="0">
                <a:effectLst/>
                <a:latin typeface="-apple-system"/>
              </a:rPr>
              <a:t>Modellierung biologischer und molekularer Systeme</a:t>
            </a:r>
          </a:p>
          <a:p>
            <a:pPr algn="r">
              <a:lnSpc>
                <a:spcPct val="100000"/>
              </a:lnSpc>
            </a:pPr>
            <a:endParaRPr lang="de-DE" sz="1500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81AFF552-5766-1AD9-384F-25154668C6A3}"/>
              </a:ext>
            </a:extLst>
          </p:cNvPr>
          <p:cNvSpPr txBox="1">
            <a:spLocks/>
          </p:cNvSpPr>
          <p:nvPr/>
        </p:nvSpPr>
        <p:spPr>
          <a:xfrm>
            <a:off x="6676280" y="-666842"/>
            <a:ext cx="5124447" cy="2682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90000"/>
              </a:lnSpc>
            </a:pPr>
            <a:r>
              <a:rPr lang="de-DE" sz="6000" b="1" dirty="0">
                <a:latin typeface="Helvetica" pitchFamily="2" charset="0"/>
              </a:rPr>
              <a:t>Chromatin </a:t>
            </a:r>
            <a:r>
              <a:rPr lang="de-DE" sz="6000" b="1" dirty="0" err="1">
                <a:latin typeface="Helvetica" pitchFamily="2" charset="0"/>
              </a:rPr>
              <a:t>Computation</a:t>
            </a:r>
            <a:endParaRPr lang="de-DE" sz="6000" b="1" dirty="0"/>
          </a:p>
        </p:txBody>
      </p:sp>
    </p:spTree>
    <p:extLst>
      <p:ext uri="{BB962C8B-B14F-4D97-AF65-F5344CB8AC3E}">
        <p14:creationId xmlns:p14="http://schemas.microsoft.com/office/powerpoint/2010/main" val="218482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B1A6D05-F627-96D5-C978-530FF59B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955A22DE-27BD-CE20-5C31-BD50333D3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345" name="Group 14344">
            <a:extLst>
              <a:ext uri="{FF2B5EF4-FFF2-40B4-BE49-F238E27FC236}">
                <a16:creationId xmlns:a16="http://schemas.microsoft.com/office/drawing/2014/main" id="{EE025E10-C955-744A-2D64-0C0D789CF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346" name="Straight Connector 14345">
              <a:extLst>
                <a:ext uri="{FF2B5EF4-FFF2-40B4-BE49-F238E27FC236}">
                  <a16:creationId xmlns:a16="http://schemas.microsoft.com/office/drawing/2014/main" id="{4590E6B9-ADE9-601D-A0F2-4DA52593D2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7" name="Straight Connector 14346">
              <a:extLst>
                <a:ext uri="{FF2B5EF4-FFF2-40B4-BE49-F238E27FC236}">
                  <a16:creationId xmlns:a16="http://schemas.microsoft.com/office/drawing/2014/main" id="{C23498DC-DC95-5E52-89DD-EDA43D286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8" name="Straight Connector 14347">
              <a:extLst>
                <a:ext uri="{FF2B5EF4-FFF2-40B4-BE49-F238E27FC236}">
                  <a16:creationId xmlns:a16="http://schemas.microsoft.com/office/drawing/2014/main" id="{5DB6E2D7-DB3D-DECF-E2C6-C5E50C452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9" name="Straight Connector 14348">
              <a:extLst>
                <a:ext uri="{FF2B5EF4-FFF2-40B4-BE49-F238E27FC236}">
                  <a16:creationId xmlns:a16="http://schemas.microsoft.com/office/drawing/2014/main" id="{3D4E4A40-59BA-70F4-E168-E506B271B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0" name="Straight Connector 14349">
              <a:extLst>
                <a:ext uri="{FF2B5EF4-FFF2-40B4-BE49-F238E27FC236}">
                  <a16:creationId xmlns:a16="http://schemas.microsoft.com/office/drawing/2014/main" id="{76697F72-0B8F-8253-119D-0BBE4DD0A0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CAF03D53-08DE-4F05-F3E3-5D2FB5231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2" name="Straight Connector 14351">
              <a:extLst>
                <a:ext uri="{FF2B5EF4-FFF2-40B4-BE49-F238E27FC236}">
                  <a16:creationId xmlns:a16="http://schemas.microsoft.com/office/drawing/2014/main" id="{3DA0494B-7BA3-82A0-17CB-FDDD41950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3" name="Straight Connector 14352">
              <a:extLst>
                <a:ext uri="{FF2B5EF4-FFF2-40B4-BE49-F238E27FC236}">
                  <a16:creationId xmlns:a16="http://schemas.microsoft.com/office/drawing/2014/main" id="{CE39E81D-5F6C-F9E9-0539-297DFFA4A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4" name="Straight Connector 14353">
              <a:extLst>
                <a:ext uri="{FF2B5EF4-FFF2-40B4-BE49-F238E27FC236}">
                  <a16:creationId xmlns:a16="http://schemas.microsoft.com/office/drawing/2014/main" id="{6AC8C64F-A278-F4D5-CCB8-352A44B6F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5" name="Straight Connector 14354">
              <a:extLst>
                <a:ext uri="{FF2B5EF4-FFF2-40B4-BE49-F238E27FC236}">
                  <a16:creationId xmlns:a16="http://schemas.microsoft.com/office/drawing/2014/main" id="{A3064DC5-27EC-6A67-5548-FEEFAF01A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6" name="Straight Connector 14355">
              <a:extLst>
                <a:ext uri="{FF2B5EF4-FFF2-40B4-BE49-F238E27FC236}">
                  <a16:creationId xmlns:a16="http://schemas.microsoft.com/office/drawing/2014/main" id="{9D6977C4-F22F-D4F2-C74A-C97F447D98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7" name="Straight Connector 14356">
              <a:extLst>
                <a:ext uri="{FF2B5EF4-FFF2-40B4-BE49-F238E27FC236}">
                  <a16:creationId xmlns:a16="http://schemas.microsoft.com/office/drawing/2014/main" id="{0F35CCA3-2E7E-AA12-278A-E75B937E4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8" name="Straight Connector 14357">
              <a:extLst>
                <a:ext uri="{FF2B5EF4-FFF2-40B4-BE49-F238E27FC236}">
                  <a16:creationId xmlns:a16="http://schemas.microsoft.com/office/drawing/2014/main" id="{3C913EC2-1B40-C4E4-8F7E-7F79FCBE4B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9" name="Straight Connector 14358">
              <a:extLst>
                <a:ext uri="{FF2B5EF4-FFF2-40B4-BE49-F238E27FC236}">
                  <a16:creationId xmlns:a16="http://schemas.microsoft.com/office/drawing/2014/main" id="{D3C3CF72-0D3C-E96C-0D5F-2961311F0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0" name="Straight Connector 14359">
              <a:extLst>
                <a:ext uri="{FF2B5EF4-FFF2-40B4-BE49-F238E27FC236}">
                  <a16:creationId xmlns:a16="http://schemas.microsoft.com/office/drawing/2014/main" id="{735142D1-5D24-6369-BD5E-3B9A350E6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1" name="Straight Connector 14360">
              <a:extLst>
                <a:ext uri="{FF2B5EF4-FFF2-40B4-BE49-F238E27FC236}">
                  <a16:creationId xmlns:a16="http://schemas.microsoft.com/office/drawing/2014/main" id="{A8E1D6EB-E019-5E90-8253-8CEFB7062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2" name="Straight Connector 14361">
              <a:extLst>
                <a:ext uri="{FF2B5EF4-FFF2-40B4-BE49-F238E27FC236}">
                  <a16:creationId xmlns:a16="http://schemas.microsoft.com/office/drawing/2014/main" id="{1ADF2760-CA24-A6B7-B2C6-5A87D4D56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3" name="Straight Connector 14362">
              <a:extLst>
                <a:ext uri="{FF2B5EF4-FFF2-40B4-BE49-F238E27FC236}">
                  <a16:creationId xmlns:a16="http://schemas.microsoft.com/office/drawing/2014/main" id="{DD17D904-669F-9681-4BE2-F0BA96EF4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4" name="Straight Connector 14363">
              <a:extLst>
                <a:ext uri="{FF2B5EF4-FFF2-40B4-BE49-F238E27FC236}">
                  <a16:creationId xmlns:a16="http://schemas.microsoft.com/office/drawing/2014/main" id="{07FA5787-4E64-17B2-BE2A-416A314D5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5" name="Straight Connector 14364">
              <a:extLst>
                <a:ext uri="{FF2B5EF4-FFF2-40B4-BE49-F238E27FC236}">
                  <a16:creationId xmlns:a16="http://schemas.microsoft.com/office/drawing/2014/main" id="{88913F12-22C7-4F4D-4C74-F4686FB82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6" name="Straight Connector 14365">
              <a:extLst>
                <a:ext uri="{FF2B5EF4-FFF2-40B4-BE49-F238E27FC236}">
                  <a16:creationId xmlns:a16="http://schemas.microsoft.com/office/drawing/2014/main" id="{B5ED297A-3A6D-4954-DB9A-65E7F8D4B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7" name="Straight Connector 14366">
              <a:extLst>
                <a:ext uri="{FF2B5EF4-FFF2-40B4-BE49-F238E27FC236}">
                  <a16:creationId xmlns:a16="http://schemas.microsoft.com/office/drawing/2014/main" id="{F6ACCADA-3DF1-F93E-DC25-7604C00DE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8" name="Straight Connector 14367">
              <a:extLst>
                <a:ext uri="{FF2B5EF4-FFF2-40B4-BE49-F238E27FC236}">
                  <a16:creationId xmlns:a16="http://schemas.microsoft.com/office/drawing/2014/main" id="{A356FB4B-CE4B-FFFC-B946-B6DC79E37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9" name="Straight Connector 14368">
              <a:extLst>
                <a:ext uri="{FF2B5EF4-FFF2-40B4-BE49-F238E27FC236}">
                  <a16:creationId xmlns:a16="http://schemas.microsoft.com/office/drawing/2014/main" id="{9F2CFA49-12FA-392D-FDA5-3E1D814CC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0" name="Straight Connector 14369">
              <a:extLst>
                <a:ext uri="{FF2B5EF4-FFF2-40B4-BE49-F238E27FC236}">
                  <a16:creationId xmlns:a16="http://schemas.microsoft.com/office/drawing/2014/main" id="{BBD7A489-26BD-C60B-1443-AEE277795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1" name="Straight Connector 14370">
              <a:extLst>
                <a:ext uri="{FF2B5EF4-FFF2-40B4-BE49-F238E27FC236}">
                  <a16:creationId xmlns:a16="http://schemas.microsoft.com/office/drawing/2014/main" id="{AA8E7CF8-C846-E88D-409A-43B39BBDD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2" name="Straight Connector 14371">
              <a:extLst>
                <a:ext uri="{FF2B5EF4-FFF2-40B4-BE49-F238E27FC236}">
                  <a16:creationId xmlns:a16="http://schemas.microsoft.com/office/drawing/2014/main" id="{91D41E92-A3C9-FC86-EFA1-ECBB82B8D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3" name="Straight Connector 14372">
              <a:extLst>
                <a:ext uri="{FF2B5EF4-FFF2-40B4-BE49-F238E27FC236}">
                  <a16:creationId xmlns:a16="http://schemas.microsoft.com/office/drawing/2014/main" id="{F32C7806-3D2B-5CCF-5371-F66E09F55D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4" name="Straight Connector 14373">
              <a:extLst>
                <a:ext uri="{FF2B5EF4-FFF2-40B4-BE49-F238E27FC236}">
                  <a16:creationId xmlns:a16="http://schemas.microsoft.com/office/drawing/2014/main" id="{78FB4B5A-6C1F-4B83-C5AB-E63FFB7686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5" name="Straight Connector 14374">
              <a:extLst>
                <a:ext uri="{FF2B5EF4-FFF2-40B4-BE49-F238E27FC236}">
                  <a16:creationId xmlns:a16="http://schemas.microsoft.com/office/drawing/2014/main" id="{3D17466A-98B3-AE3A-36B3-3E43735B2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6" name="Straight Connector 14375">
              <a:extLst>
                <a:ext uri="{FF2B5EF4-FFF2-40B4-BE49-F238E27FC236}">
                  <a16:creationId xmlns:a16="http://schemas.microsoft.com/office/drawing/2014/main" id="{6DA5BF33-095C-6D46-863E-0EE74B982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78" name="Right Triangle 14377">
            <a:extLst>
              <a:ext uri="{FF2B5EF4-FFF2-40B4-BE49-F238E27FC236}">
                <a16:creationId xmlns:a16="http://schemas.microsoft.com/office/drawing/2014/main" id="{164BA5E3-D7A6-32DD-D6EA-F0FE5C94B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EF7FF7-225E-4C16-691A-EA0B5F3BE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>
            <a:normAutofit/>
          </a:bodyPr>
          <a:lstStyle/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Jedes </a:t>
            </a:r>
            <a:r>
              <a:rPr lang="de-DE" dirty="0">
                <a:solidFill>
                  <a:srgbClr val="000000"/>
                </a:solidFill>
                <a:latin typeface="-webkit-standard"/>
              </a:rPr>
              <a:t>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ukleotid (A, C, G, T) trägt 2 </a:t>
            </a:r>
            <a:r>
              <a:rPr lang="de-DE" dirty="0">
                <a:solidFill>
                  <a:srgbClr val="000000"/>
                </a:solidFill>
                <a:latin typeface="-webkit-standard"/>
              </a:rPr>
              <a:t>B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its </a:t>
            </a:r>
            <a:r>
              <a:rPr lang="de-DE" dirty="0">
                <a:solidFill>
                  <a:srgbClr val="000000"/>
                </a:solidFill>
                <a:latin typeface="-webkit-standard"/>
              </a:rPr>
              <a:t>I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nformation (log₂4 = 2). </a:t>
            </a:r>
          </a:p>
          <a:p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Ein Nukleosom enthält 200 × 2 = 400 </a:t>
            </a:r>
            <a:r>
              <a:rPr lang="de-DE" dirty="0">
                <a:solidFill>
                  <a:srgbClr val="000000"/>
                </a:solidFill>
                <a:latin typeface="-webkit-standard"/>
              </a:rPr>
              <a:t>B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its. </a:t>
            </a:r>
            <a:endParaRPr lang="de-DE" dirty="0"/>
          </a:p>
        </p:txBody>
      </p:sp>
      <p:pic>
        <p:nvPicPr>
          <p:cNvPr id="14338" name="Picture 2" descr="figure 1">
            <a:extLst>
              <a:ext uri="{FF2B5EF4-FFF2-40B4-BE49-F238E27FC236}">
                <a16:creationId xmlns:a16="http://schemas.microsoft.com/office/drawing/2014/main" id="{30F1C444-27EF-5ADF-A845-26CC98F5B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1286" y="1922844"/>
            <a:ext cx="5046489" cy="413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651EEA2-9D5F-991D-2009-A021B3AC66FF}"/>
              </a:ext>
            </a:extLst>
          </p:cNvPr>
          <p:cNvSpPr txBox="1">
            <a:spLocks/>
          </p:cNvSpPr>
          <p:nvPr/>
        </p:nvSpPr>
        <p:spPr>
          <a:xfrm>
            <a:off x="4895233" y="6183642"/>
            <a:ext cx="6823641" cy="35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de-DE" sz="1100" dirty="0"/>
              <a:t>Cis- Regulatorisches System (</a:t>
            </a:r>
            <a:r>
              <a:rPr lang="de-DE" sz="1100" dirty="0" err="1"/>
              <a:t>Worsley-Hunt</a:t>
            </a:r>
            <a:r>
              <a:rPr lang="de-DE" sz="1100" dirty="0"/>
              <a:t> et al., 2011)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25A0683-2DEE-EE2A-483F-D0129F2662DE}"/>
              </a:ext>
            </a:extLst>
          </p:cNvPr>
          <p:cNvSpPr/>
          <p:nvPr/>
        </p:nvSpPr>
        <p:spPr>
          <a:xfrm>
            <a:off x="1033029" y="5937264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95444BF6-4512-E3DA-E406-5E296B67A1E9}"/>
              </a:ext>
            </a:extLst>
          </p:cNvPr>
          <p:cNvSpPr/>
          <p:nvPr/>
        </p:nvSpPr>
        <p:spPr>
          <a:xfrm>
            <a:off x="2227756" y="5944586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3105DBDA-654C-5B70-A964-0205ACC7976E}"/>
              </a:ext>
            </a:extLst>
          </p:cNvPr>
          <p:cNvSpPr/>
          <p:nvPr/>
        </p:nvSpPr>
        <p:spPr>
          <a:xfrm>
            <a:off x="3453973" y="5944586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NOT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1D8FC86-5213-654E-C6AE-BEBFA1801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550" y="253768"/>
            <a:ext cx="8541355" cy="1470254"/>
          </a:xfrm>
        </p:spPr>
        <p:txBody>
          <a:bodyPr>
            <a:normAutofit/>
          </a:bodyPr>
          <a:lstStyle/>
          <a:p>
            <a:r>
              <a:rPr lang="de-DE" dirty="0"/>
              <a:t>Cis - Regulatorisches System</a:t>
            </a:r>
          </a:p>
        </p:txBody>
      </p:sp>
    </p:spTree>
    <p:extLst>
      <p:ext uri="{BB962C8B-B14F-4D97-AF65-F5344CB8AC3E}">
        <p14:creationId xmlns:p14="http://schemas.microsoft.com/office/powerpoint/2010/main" val="3184804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3" name="Rectangle 1434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345" name="Group 14344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346" name="Straight Connector 14345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7" name="Straight Connector 14346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8" name="Straight Connector 14347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49" name="Straight Connector 14348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0" name="Straight Connector 14349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1" name="Straight Connector 14350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2" name="Straight Connector 14351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3" name="Straight Connector 14352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4" name="Straight Connector 14353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5" name="Straight Connector 14354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6" name="Straight Connector 14355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7" name="Straight Connector 14356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8" name="Straight Connector 14357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59" name="Straight Connector 14358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0" name="Straight Connector 14359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1" name="Straight Connector 14360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2" name="Straight Connector 14361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3" name="Straight Connector 14362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4" name="Straight Connector 14363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5" name="Straight Connector 14364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6" name="Straight Connector 14365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7" name="Straight Connector 14366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8" name="Straight Connector 14367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9" name="Straight Connector 14368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0" name="Straight Connector 14369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1" name="Straight Connector 14370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2" name="Straight Connector 14371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3" name="Straight Connector 14372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4" name="Straight Connector 14373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5" name="Straight Connector 14374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6" name="Straight Connector 14375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378" name="Right Triangle 14377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01123F4-F3F9-6B91-170A-46E13D81B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3815616" cy="3276824"/>
          </a:xfrm>
        </p:spPr>
        <p:txBody>
          <a:bodyPr>
            <a:normAutofit/>
          </a:bodyPr>
          <a:lstStyle/>
          <a:p>
            <a:r>
              <a:rPr lang="de-DE" dirty="0"/>
              <a:t>Transkriptionsfaktoren werden logisch mit </a:t>
            </a:r>
            <a:r>
              <a:rPr lang="de-DE" b="1" dirty="0" err="1"/>
              <a:t>boolschen</a:t>
            </a:r>
            <a:r>
              <a:rPr lang="de-DE" b="1" dirty="0"/>
              <a:t> Gates </a:t>
            </a:r>
            <a:r>
              <a:rPr lang="de-DE" dirty="0"/>
              <a:t>verkettet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336289A8-1426-046C-5B5C-8AFECF5549AA}"/>
              </a:ext>
            </a:extLst>
          </p:cNvPr>
          <p:cNvSpPr txBox="1">
            <a:spLocks/>
          </p:cNvSpPr>
          <p:nvPr/>
        </p:nvSpPr>
        <p:spPr>
          <a:xfrm>
            <a:off x="4895233" y="6183642"/>
            <a:ext cx="6823641" cy="350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50000"/>
                  <a:lumOff val="50000"/>
                </a:schemeClr>
              </a:buClr>
              <a:buSzPct val="75000"/>
              <a:buFont typeface="Wingdings" panose="05000000000000000000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de-DE" sz="1100" dirty="0"/>
              <a:t>Transkriptionsfaktoren bei Pflanzen (</a:t>
            </a:r>
            <a:r>
              <a:rPr lang="de-DE" sz="1100" dirty="0" err="1"/>
              <a:t>Yu</a:t>
            </a:r>
            <a:r>
              <a:rPr lang="de-DE" sz="1100" dirty="0"/>
              <a:t> &amp; Chen, 2022)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75750938-45D8-467B-469D-DEEAC4F0AABF}"/>
              </a:ext>
            </a:extLst>
          </p:cNvPr>
          <p:cNvSpPr/>
          <p:nvPr/>
        </p:nvSpPr>
        <p:spPr>
          <a:xfrm>
            <a:off x="2081149" y="5866544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AND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2EE50CF5-E3CC-63C7-9C7E-79D21905181C}"/>
              </a:ext>
            </a:extLst>
          </p:cNvPr>
          <p:cNvSpPr/>
          <p:nvPr/>
        </p:nvSpPr>
        <p:spPr>
          <a:xfrm>
            <a:off x="2104559" y="5132414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OR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49E8137E-FF6A-45CD-36E4-C0089F31789A}"/>
              </a:ext>
            </a:extLst>
          </p:cNvPr>
          <p:cNvSpPr/>
          <p:nvPr/>
        </p:nvSpPr>
        <p:spPr>
          <a:xfrm>
            <a:off x="2104559" y="4430387"/>
            <a:ext cx="965298" cy="44857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NOT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204DEB87-E33D-96B8-1027-75DBB1912F5A}"/>
              </a:ext>
            </a:extLst>
          </p:cNvPr>
          <p:cNvSpPr txBox="1">
            <a:spLocks/>
          </p:cNvSpPr>
          <p:nvPr/>
        </p:nvSpPr>
        <p:spPr>
          <a:xfrm>
            <a:off x="498550" y="253768"/>
            <a:ext cx="8737051" cy="14702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Cis - Regulatorisches System</a:t>
            </a:r>
          </a:p>
        </p:txBody>
      </p:sp>
      <p:pic>
        <p:nvPicPr>
          <p:cNvPr id="7170" name="Picture 2" descr="Exploring Plant Transcription Factor Regulatory Networks | SpringerLink">
            <a:extLst>
              <a:ext uri="{FF2B5EF4-FFF2-40B4-BE49-F238E27FC236}">
                <a16:creationId xmlns:a16="http://schemas.microsoft.com/office/drawing/2014/main" id="{02EE7360-FD51-D6AA-FCB4-080F83484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222" y="1956575"/>
            <a:ext cx="7101509" cy="358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16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A2321C-8FC0-7C46-8844-11794ECA8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34844"/>
            <a:ext cx="10325000" cy="1442463"/>
          </a:xfrm>
        </p:spPr>
        <p:txBody>
          <a:bodyPr>
            <a:normAutofit/>
          </a:bodyPr>
          <a:lstStyle/>
          <a:p>
            <a:r>
              <a:rPr lang="de-DE" dirty="0" err="1"/>
              <a:t>ChAP</a:t>
            </a:r>
            <a:r>
              <a:rPr lang="de-DE" dirty="0"/>
              <a:t> Varianten &amp; Histone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FEC735-7958-44CD-F4AC-FDB0BEB4A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6470414"/>
            <a:ext cx="10325000" cy="361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100" dirty="0"/>
              <a:t>Menge der Varianten von </a:t>
            </a:r>
            <a:r>
              <a:rPr lang="de-DE" sz="1100" dirty="0" err="1"/>
              <a:t>ChAP</a:t>
            </a:r>
            <a:r>
              <a:rPr lang="de-DE" sz="1100" dirty="0"/>
              <a:t> Varianten in Eubakterien, Archaeen und Eukaryoten (Prohaska et al., 2010)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F9DC87-F471-C283-52BB-83337FB0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00" y="2193636"/>
            <a:ext cx="10324999" cy="42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52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97" name="Rectangle 1335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13398" name="Freeform: Shape 13360">
            <a:extLst>
              <a:ext uri="{FF2B5EF4-FFF2-40B4-BE49-F238E27FC236}">
                <a16:creationId xmlns:a16="http://schemas.microsoft.com/office/drawing/2014/main" id="{CFDF70F4-97B6-40D8-B1FA-9580DBD23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2244" y="224448"/>
            <a:ext cx="6857996" cy="6409096"/>
          </a:xfrm>
          <a:custGeom>
            <a:avLst/>
            <a:gdLst>
              <a:gd name="connsiteX0" fmla="*/ 0 w 6857996"/>
              <a:gd name="connsiteY0" fmla="*/ 2827344 h 6142577"/>
              <a:gd name="connsiteX1" fmla="*/ 0 w 6857996"/>
              <a:gd name="connsiteY1" fmla="*/ 5080510 h 6142577"/>
              <a:gd name="connsiteX2" fmla="*/ 3 w 6857996"/>
              <a:gd name="connsiteY2" fmla="*/ 5080510 h 6142577"/>
              <a:gd name="connsiteX3" fmla="*/ 3 w 6857996"/>
              <a:gd name="connsiteY3" fmla="*/ 6142577 h 6142577"/>
              <a:gd name="connsiteX4" fmla="*/ 6857996 w 6857996"/>
              <a:gd name="connsiteY4" fmla="*/ 6142577 h 6142577"/>
              <a:gd name="connsiteX5" fmla="*/ 6857996 w 6857996"/>
              <a:gd name="connsiteY5" fmla="*/ 3928749 h 6142577"/>
              <a:gd name="connsiteX6" fmla="*/ 6857996 w 6857996"/>
              <a:gd name="connsiteY6" fmla="*/ 2572597 h 6142577"/>
              <a:gd name="connsiteX7" fmla="*/ 6857996 w 6857996"/>
              <a:gd name="connsiteY7" fmla="*/ 307516 h 6142577"/>
              <a:gd name="connsiteX8" fmla="*/ 6550769 w 6857996"/>
              <a:gd name="connsiteY8" fmla="*/ 222609 h 6142577"/>
              <a:gd name="connsiteX9" fmla="*/ 5031274 w 6857996"/>
              <a:gd name="connsiteY9" fmla="*/ 33 h 6142577"/>
              <a:gd name="connsiteX10" fmla="*/ 310659 w 6857996"/>
              <a:gd name="connsiteY10" fmla="*/ 1067285 h 6142577"/>
              <a:gd name="connsiteX11" fmla="*/ 2 w 6857996"/>
              <a:gd name="connsiteY11" fmla="*/ 1072307 h 6142577"/>
              <a:gd name="connsiteX12" fmla="*/ 2 w 6857996"/>
              <a:gd name="connsiteY12" fmla="*/ 2827344 h 6142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7996" h="6142577">
                <a:moveTo>
                  <a:pt x="0" y="2827344"/>
                </a:moveTo>
                <a:lnTo>
                  <a:pt x="0" y="5080510"/>
                </a:lnTo>
                <a:lnTo>
                  <a:pt x="3" y="5080510"/>
                </a:lnTo>
                <a:lnTo>
                  <a:pt x="3" y="6142577"/>
                </a:lnTo>
                <a:lnTo>
                  <a:pt x="6857996" y="6142577"/>
                </a:lnTo>
                <a:lnTo>
                  <a:pt x="6857996" y="3928749"/>
                </a:lnTo>
                <a:lnTo>
                  <a:pt x="6857996" y="2572597"/>
                </a:lnTo>
                <a:lnTo>
                  <a:pt x="6857996" y="307516"/>
                </a:lnTo>
                <a:lnTo>
                  <a:pt x="6550769" y="222609"/>
                </a:lnTo>
                <a:cubicBezTo>
                  <a:pt x="5946238" y="65902"/>
                  <a:pt x="5454822" y="1688"/>
                  <a:pt x="5031274" y="33"/>
                </a:cubicBezTo>
                <a:cubicBezTo>
                  <a:pt x="3337081" y="-6590"/>
                  <a:pt x="2728780" y="987729"/>
                  <a:pt x="310659" y="1067285"/>
                </a:cubicBezTo>
                <a:lnTo>
                  <a:pt x="2" y="1072307"/>
                </a:lnTo>
                <a:lnTo>
                  <a:pt x="2" y="2827344"/>
                </a:ln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363" name="Group 13362">
            <a:extLst>
              <a:ext uri="{FF2B5EF4-FFF2-40B4-BE49-F238E27FC236}">
                <a16:creationId xmlns:a16="http://schemas.microsoft.com/office/drawing/2014/main" id="{807F70BA-21EF-4B7D-ACFF-D02E136D4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364" name="Straight Connector 13363">
              <a:extLst>
                <a:ext uri="{FF2B5EF4-FFF2-40B4-BE49-F238E27FC236}">
                  <a16:creationId xmlns:a16="http://schemas.microsoft.com/office/drawing/2014/main" id="{7D487A9C-B45A-450B-B04B-02570D8F4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5" name="Straight Connector 13364">
              <a:extLst>
                <a:ext uri="{FF2B5EF4-FFF2-40B4-BE49-F238E27FC236}">
                  <a16:creationId xmlns:a16="http://schemas.microsoft.com/office/drawing/2014/main" id="{09C56948-B944-4EAA-A601-1C3F289A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6" name="Straight Connector 13365">
              <a:extLst>
                <a:ext uri="{FF2B5EF4-FFF2-40B4-BE49-F238E27FC236}">
                  <a16:creationId xmlns:a16="http://schemas.microsoft.com/office/drawing/2014/main" id="{43EFFD07-1C36-4595-9832-727669712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7" name="Straight Connector 13366">
              <a:extLst>
                <a:ext uri="{FF2B5EF4-FFF2-40B4-BE49-F238E27FC236}">
                  <a16:creationId xmlns:a16="http://schemas.microsoft.com/office/drawing/2014/main" id="{FA5917E5-3154-42BC-8308-71C3D44DB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8" name="Straight Connector 13367">
              <a:extLst>
                <a:ext uri="{FF2B5EF4-FFF2-40B4-BE49-F238E27FC236}">
                  <a16:creationId xmlns:a16="http://schemas.microsoft.com/office/drawing/2014/main" id="{4B05D64D-A9ED-421A-9ABE-761977A8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69" name="Straight Connector 13368">
              <a:extLst>
                <a:ext uri="{FF2B5EF4-FFF2-40B4-BE49-F238E27FC236}">
                  <a16:creationId xmlns:a16="http://schemas.microsoft.com/office/drawing/2014/main" id="{25E49393-F5BE-4823-92E3-7A624F7EAA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0" name="Straight Connector 13369">
              <a:extLst>
                <a:ext uri="{FF2B5EF4-FFF2-40B4-BE49-F238E27FC236}">
                  <a16:creationId xmlns:a16="http://schemas.microsoft.com/office/drawing/2014/main" id="{46035503-21C0-4568-B46B-90BB750327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1" name="Straight Connector 13370">
              <a:extLst>
                <a:ext uri="{FF2B5EF4-FFF2-40B4-BE49-F238E27FC236}">
                  <a16:creationId xmlns:a16="http://schemas.microsoft.com/office/drawing/2014/main" id="{F5CACA2B-D1AF-419E-BFBF-413F69DFD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2" name="Straight Connector 13371">
              <a:extLst>
                <a:ext uri="{FF2B5EF4-FFF2-40B4-BE49-F238E27FC236}">
                  <a16:creationId xmlns:a16="http://schemas.microsoft.com/office/drawing/2014/main" id="{2284408D-F3CE-466F-A0C8-D27F2BCFC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3" name="Straight Connector 13372">
              <a:extLst>
                <a:ext uri="{FF2B5EF4-FFF2-40B4-BE49-F238E27FC236}">
                  <a16:creationId xmlns:a16="http://schemas.microsoft.com/office/drawing/2014/main" id="{A2C5065B-1474-4D66-99DB-CFEF811C0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4" name="Straight Connector 13373">
              <a:extLst>
                <a:ext uri="{FF2B5EF4-FFF2-40B4-BE49-F238E27FC236}">
                  <a16:creationId xmlns:a16="http://schemas.microsoft.com/office/drawing/2014/main" id="{6C6F4B51-92DC-4003-A3E7-28710D57AB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5" name="Straight Connector 13374">
              <a:extLst>
                <a:ext uri="{FF2B5EF4-FFF2-40B4-BE49-F238E27FC236}">
                  <a16:creationId xmlns:a16="http://schemas.microsoft.com/office/drawing/2014/main" id="{0D5C13CE-E4FE-4F85-BC09-9C950ED7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6" name="Straight Connector 13375">
              <a:extLst>
                <a:ext uri="{FF2B5EF4-FFF2-40B4-BE49-F238E27FC236}">
                  <a16:creationId xmlns:a16="http://schemas.microsoft.com/office/drawing/2014/main" id="{851C5D97-1CDA-475E-BAC6-EE5899987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7" name="Straight Connector 13376">
              <a:extLst>
                <a:ext uri="{FF2B5EF4-FFF2-40B4-BE49-F238E27FC236}">
                  <a16:creationId xmlns:a16="http://schemas.microsoft.com/office/drawing/2014/main" id="{DB712EBA-54FF-45FE-9A4E-98C0C0EC2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8" name="Straight Connector 13377">
              <a:extLst>
                <a:ext uri="{FF2B5EF4-FFF2-40B4-BE49-F238E27FC236}">
                  <a16:creationId xmlns:a16="http://schemas.microsoft.com/office/drawing/2014/main" id="{7E0AB49E-A89E-4B6C-AAAA-96E326D15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79" name="Straight Connector 13378">
              <a:extLst>
                <a:ext uri="{FF2B5EF4-FFF2-40B4-BE49-F238E27FC236}">
                  <a16:creationId xmlns:a16="http://schemas.microsoft.com/office/drawing/2014/main" id="{1E63E817-E471-4A64-9EF6-FFB1FBB34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0" name="Straight Connector 13379">
              <a:extLst>
                <a:ext uri="{FF2B5EF4-FFF2-40B4-BE49-F238E27FC236}">
                  <a16:creationId xmlns:a16="http://schemas.microsoft.com/office/drawing/2014/main" id="{E4BB2927-CDAC-455A-8D26-8582DD13D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1" name="Straight Connector 13380">
              <a:extLst>
                <a:ext uri="{FF2B5EF4-FFF2-40B4-BE49-F238E27FC236}">
                  <a16:creationId xmlns:a16="http://schemas.microsoft.com/office/drawing/2014/main" id="{A8E42F79-594B-4397-8A30-281228EF99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2" name="Straight Connector 13381">
              <a:extLst>
                <a:ext uri="{FF2B5EF4-FFF2-40B4-BE49-F238E27FC236}">
                  <a16:creationId xmlns:a16="http://schemas.microsoft.com/office/drawing/2014/main" id="{6E578AA8-0A5F-4BAA-AAFC-8A1E0783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3" name="Straight Connector 13382">
              <a:extLst>
                <a:ext uri="{FF2B5EF4-FFF2-40B4-BE49-F238E27FC236}">
                  <a16:creationId xmlns:a16="http://schemas.microsoft.com/office/drawing/2014/main" id="{9BA6CB24-165E-4D82-A315-18FFF8ABC6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4" name="Straight Connector 13383">
              <a:extLst>
                <a:ext uri="{FF2B5EF4-FFF2-40B4-BE49-F238E27FC236}">
                  <a16:creationId xmlns:a16="http://schemas.microsoft.com/office/drawing/2014/main" id="{6A7AFC89-7922-47E2-8920-9883AF13C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5" name="Straight Connector 13384">
              <a:extLst>
                <a:ext uri="{FF2B5EF4-FFF2-40B4-BE49-F238E27FC236}">
                  <a16:creationId xmlns:a16="http://schemas.microsoft.com/office/drawing/2014/main" id="{82D63DEE-348A-4118-952F-DCD6FC1B6D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6" name="Straight Connector 13385">
              <a:extLst>
                <a:ext uri="{FF2B5EF4-FFF2-40B4-BE49-F238E27FC236}">
                  <a16:creationId xmlns:a16="http://schemas.microsoft.com/office/drawing/2014/main" id="{47A17409-8146-400D-A3C1-1E93FE205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7" name="Straight Connector 13386">
              <a:extLst>
                <a:ext uri="{FF2B5EF4-FFF2-40B4-BE49-F238E27FC236}">
                  <a16:creationId xmlns:a16="http://schemas.microsoft.com/office/drawing/2014/main" id="{621B7B93-01A0-4FDD-A6E1-572957781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8" name="Straight Connector 13387">
              <a:extLst>
                <a:ext uri="{FF2B5EF4-FFF2-40B4-BE49-F238E27FC236}">
                  <a16:creationId xmlns:a16="http://schemas.microsoft.com/office/drawing/2014/main" id="{6D3948D1-38CD-41AC-BBE8-291A85A70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89" name="Straight Connector 13388">
              <a:extLst>
                <a:ext uri="{FF2B5EF4-FFF2-40B4-BE49-F238E27FC236}">
                  <a16:creationId xmlns:a16="http://schemas.microsoft.com/office/drawing/2014/main" id="{A633F3FE-70B6-41BD-A2D7-F9A53AB38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0" name="Straight Connector 13389">
              <a:extLst>
                <a:ext uri="{FF2B5EF4-FFF2-40B4-BE49-F238E27FC236}">
                  <a16:creationId xmlns:a16="http://schemas.microsoft.com/office/drawing/2014/main" id="{09D1DD0D-9D4A-41EA-9650-F8215D949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1" name="Straight Connector 13390">
              <a:extLst>
                <a:ext uri="{FF2B5EF4-FFF2-40B4-BE49-F238E27FC236}">
                  <a16:creationId xmlns:a16="http://schemas.microsoft.com/office/drawing/2014/main" id="{8148EE7C-8DC4-4A31-A981-8F838EA8FA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2" name="Straight Connector 13391">
              <a:extLst>
                <a:ext uri="{FF2B5EF4-FFF2-40B4-BE49-F238E27FC236}">
                  <a16:creationId xmlns:a16="http://schemas.microsoft.com/office/drawing/2014/main" id="{F7F7EC5C-3015-4A5E-A9E3-B53F5293D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3" name="Straight Connector 13392">
              <a:extLst>
                <a:ext uri="{FF2B5EF4-FFF2-40B4-BE49-F238E27FC236}">
                  <a16:creationId xmlns:a16="http://schemas.microsoft.com/office/drawing/2014/main" id="{FD7AF31F-4674-411A-837A-ED991478D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99" name="Straight Connector 13393">
              <a:extLst>
                <a:ext uri="{FF2B5EF4-FFF2-40B4-BE49-F238E27FC236}">
                  <a16:creationId xmlns:a16="http://schemas.microsoft.com/office/drawing/2014/main" id="{5D3DAED2-414E-42E1-998A-6D7EF4A4D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96" name="Right Triangle 13395">
            <a:extLst>
              <a:ext uri="{FF2B5EF4-FFF2-40B4-BE49-F238E27FC236}">
                <a16:creationId xmlns:a16="http://schemas.microsoft.com/office/drawing/2014/main" id="{9E92C66B-792F-479F-B983-F47FEE1AB5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4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3EE51C2-0116-F4CB-DD87-56BD2648A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725951"/>
            <a:ext cx="5408027" cy="1442463"/>
          </a:xfrm>
        </p:spPr>
        <p:txBody>
          <a:bodyPr>
            <a:normAutofit/>
          </a:bodyPr>
          <a:lstStyle/>
          <a:p>
            <a:r>
              <a:rPr lang="de-DE" dirty="0"/>
              <a:t>Methoden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7F5493-67CB-58F6-533C-8AA7E0519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424633" cy="3791918"/>
          </a:xfrm>
        </p:spPr>
        <p:txBody>
          <a:bodyPr>
            <a:normAutofit/>
          </a:bodyPr>
          <a:lstStyle/>
          <a:p>
            <a:r>
              <a:rPr lang="de-DE" dirty="0"/>
              <a:t>Zuordnung von Proteinen aus der Epigenetik zu</a:t>
            </a:r>
            <a:br>
              <a:rPr lang="de-DE" dirty="0"/>
            </a:br>
            <a:endParaRPr lang="de-DE" dirty="0"/>
          </a:p>
          <a:p>
            <a:pPr lvl="1"/>
            <a:r>
              <a:rPr lang="de-DE" b="1" dirty="0"/>
              <a:t>Spezies,</a:t>
            </a:r>
            <a:br>
              <a:rPr lang="de-DE" b="1" dirty="0"/>
            </a:br>
            <a:endParaRPr lang="de-DE" b="1" dirty="0"/>
          </a:p>
          <a:p>
            <a:pPr lvl="1"/>
            <a:r>
              <a:rPr lang="de-DE" b="1" dirty="0"/>
              <a:t>Konzepten aus der Informatik</a:t>
            </a:r>
          </a:p>
          <a:p>
            <a:pPr lvl="1"/>
            <a:endParaRPr lang="de-DE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FB101A1-BB82-8413-1E2C-340EFB22F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5" r="12242" b="2"/>
          <a:stretch/>
        </p:blipFill>
        <p:spPr bwMode="auto">
          <a:xfrm>
            <a:off x="7087094" y="1030773"/>
            <a:ext cx="4401655" cy="480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B438DFE-C03A-B8E4-6481-4FC909AAF97E}"/>
              </a:ext>
            </a:extLst>
          </p:cNvPr>
          <p:cNvSpPr txBox="1"/>
          <p:nvPr/>
        </p:nvSpPr>
        <p:spPr>
          <a:xfrm>
            <a:off x="7418717" y="6132049"/>
            <a:ext cx="4089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Einordnung der Gattungen in </a:t>
            </a:r>
            <a:r>
              <a:rPr lang="de-DE" dirty="0" err="1"/>
              <a:t>superfamily</a:t>
            </a:r>
            <a:r>
              <a:rPr lang="de-DE" dirty="0"/>
              <a:t> (Wilson et Al, 2009)</a:t>
            </a:r>
          </a:p>
        </p:txBody>
      </p:sp>
    </p:spTree>
    <p:extLst>
      <p:ext uri="{BB962C8B-B14F-4D97-AF65-F5344CB8AC3E}">
        <p14:creationId xmlns:p14="http://schemas.microsoft.com/office/powerpoint/2010/main" val="1696365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614A5768-EA51-48A2-8E17-AE20B9FE0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ED70F1A8-626B-430B-AACC-E280EB946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1D9D2887-DD9B-48D0-9844-B5D2024C7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990C04EA-C56F-4932-AB66-F426CACB4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7CF894E2-AF43-4E3B-94A7-890F7AD2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51C292B8-EA04-4F65-8D17-4954B29EE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0126744D-59AC-407B-977F-9F7B79890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6BFD4FA3-B553-4776-83CC-43156375A0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5145C5FE-691A-4620-9B50-AFE8DBB10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04E186B6-4496-412B-993D-EBA54ACE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67CCFC45-B62F-4FB2-8A1C-24299AB6A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3E987B3-0DB8-4E10-8F2F-939C9975E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50CF3A0F-1366-43D4-B9ED-39506390F9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A3370E57-5DAF-4AD1-A44A-32A93556E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5438A8C5-7279-4DA9-B1BA-5A76E020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4119694A-5560-4890-99CF-E4B89F5F16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3A41929D-D2D8-4211-8E30-449C7F67E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6346B496-7BD4-408E-9387-4B2DBD88DB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FF4954B0-8891-4B5C-B5C2-2B098DA9D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FE2F714F-4C40-46D7-A9B0-5A41FCE1CC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8B45C2AB-7F9E-4A2B-845D-39DA52F78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F7540879-E48F-44C9-8978-75F20ECA8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E99A807C-71D8-48EB-B90A-18ABEC581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77DBB3B2-0577-449E-822F-EC7F39931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1E9C75EC-55AD-4526-81DC-A716FD738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0EC495AC-53AC-46EB-AF18-9F9B72454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5476CB3D-FE8C-4CAF-B287-0576A80CCD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D34B38EE-AF53-4E0C-A55A-A17CC17EF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D7DE7212-9D6E-4F4E-A073-5B5B858AF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A7C6AD08-49F6-4369-9405-2E06CED9F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04E501EB-B771-494E-8AF3-5350560EB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FEA122D9-8BE6-498E-AB20-311EBD5EF8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Right Triangle 1065">
            <a:extLst>
              <a:ext uri="{FF2B5EF4-FFF2-40B4-BE49-F238E27FC236}">
                <a16:creationId xmlns:a16="http://schemas.microsoft.com/office/drawing/2014/main" id="{5FB205E9-694A-469E-97E7-7339DE0BC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3591" y="-2841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62FC337-BB0C-E244-8191-690E3EDE4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891" y="725951"/>
            <a:ext cx="4916971" cy="1442463"/>
          </a:xfrm>
        </p:spPr>
        <p:txBody>
          <a:bodyPr>
            <a:normAutofit/>
          </a:bodyPr>
          <a:lstStyle/>
          <a:p>
            <a:r>
              <a:rPr lang="de-DE" dirty="0"/>
              <a:t>Histone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F776FCF-AED1-957A-4052-BBF5FA651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891" y="2340130"/>
            <a:ext cx="4916971" cy="3803271"/>
          </a:xfrm>
        </p:spPr>
        <p:txBody>
          <a:bodyPr>
            <a:normAutofit/>
          </a:bodyPr>
          <a:lstStyle/>
          <a:p>
            <a:endParaRPr lang="de-DE" dirty="0">
              <a:solidFill>
                <a:srgbClr val="1F1F1F"/>
              </a:solidFill>
              <a:latin typeface="ElsevierGulliver"/>
            </a:endParaRPr>
          </a:p>
          <a:p>
            <a:r>
              <a:rPr lang="de-DE" dirty="0">
                <a:solidFill>
                  <a:srgbClr val="1F1F1F"/>
                </a:solidFill>
                <a:latin typeface="ElsevierGulliver"/>
              </a:rPr>
              <a:t>D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ie </a:t>
            </a:r>
            <a:r>
              <a:rPr lang="de-DE" b="1" i="0" u="none" strike="noStrike" dirty="0" err="1">
                <a:solidFill>
                  <a:srgbClr val="1F1F1F"/>
                </a:solidFill>
                <a:effectLst/>
                <a:latin typeface="ElsevierGulliver"/>
              </a:rPr>
              <a:t>Kernhistone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  sind </a:t>
            </a:r>
            <a:r>
              <a:rPr lang="de-DE" b="0" i="0" strike="noStrike" dirty="0">
                <a:solidFill>
                  <a:schemeClr val="tx1"/>
                </a:solidFill>
                <a:effectLst/>
                <a:latin typeface="ElsevierGulliver"/>
              </a:rPr>
              <a:t>H2A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, H2B, H3, und H4,</a:t>
            </a:r>
          </a:p>
          <a:p>
            <a:r>
              <a:rPr lang="de-DE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Das</a:t>
            </a:r>
            <a:r>
              <a:rPr lang="de-DE" b="1" i="0" u="none" strike="noStrike" dirty="0">
                <a:solidFill>
                  <a:srgbClr val="1F1F1F"/>
                </a:solidFill>
                <a:effectLst/>
                <a:latin typeface="ElsevierGulliver"/>
              </a:rPr>
              <a:t> </a:t>
            </a:r>
            <a:r>
              <a:rPr lang="de-DE" b="1" dirty="0">
                <a:solidFill>
                  <a:srgbClr val="1F1F1F"/>
                </a:solidFill>
                <a:latin typeface="ElsevierGulliver"/>
              </a:rPr>
              <a:t>L</a:t>
            </a:r>
            <a:r>
              <a:rPr lang="de-DE" b="1" i="0" u="none" strike="noStrike" dirty="0">
                <a:solidFill>
                  <a:srgbClr val="1F1F1F"/>
                </a:solidFill>
                <a:effectLst/>
                <a:latin typeface="ElsevierGulliver"/>
              </a:rPr>
              <a:t>inker Histon </a:t>
            </a:r>
            <a:r>
              <a:rPr lang="de-DE" b="0" i="0" u="none" strike="noStrike" dirty="0">
                <a:solidFill>
                  <a:srgbClr val="1F1F1F"/>
                </a:solidFill>
                <a:effectLst/>
                <a:latin typeface="ElsevierGulliver"/>
              </a:rPr>
              <a:t>ist hier H1</a:t>
            </a:r>
            <a:endParaRPr lang="de-DE" dirty="0"/>
          </a:p>
        </p:txBody>
      </p:sp>
      <p:pic>
        <p:nvPicPr>
          <p:cNvPr id="1026" name="Picture 2" descr="Histone - an overview | ScienceDirect Topics">
            <a:extLst>
              <a:ext uri="{FF2B5EF4-FFF2-40B4-BE49-F238E27FC236}">
                <a16:creationId xmlns:a16="http://schemas.microsoft.com/office/drawing/2014/main" id="{1CA13B2B-DCF0-1692-D058-A3BA41AF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078" y="1831622"/>
            <a:ext cx="4412205" cy="32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480C4594-60E0-7F3D-B919-28B9E35D53ED}"/>
              </a:ext>
            </a:extLst>
          </p:cNvPr>
          <p:cNvSpPr txBox="1"/>
          <p:nvPr/>
        </p:nvSpPr>
        <p:spPr>
          <a:xfrm>
            <a:off x="969731" y="5328005"/>
            <a:ext cx="3249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/>
              <a:t>Histonproteine</a:t>
            </a:r>
            <a:r>
              <a:rPr lang="de-DE" sz="1100" dirty="0"/>
              <a:t>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Tollefsbol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2014)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2666990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CFDF3A-4D52-8E43-94C8-0FACE7C1F4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BC06387-D73E-CB3A-E07E-544DF7982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2C9BE82-177B-E5DD-1A6B-039F4C328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645593FB-2634-4796-C962-CDE6ABB54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Straight Connector 1034">
              <a:extLst>
                <a:ext uri="{FF2B5EF4-FFF2-40B4-BE49-F238E27FC236}">
                  <a16:creationId xmlns:a16="http://schemas.microsoft.com/office/drawing/2014/main" id="{DCAF71AF-E9E7-AF75-1E9F-197E36C01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8723B335-913D-71D2-1E75-D5D29EF2D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7" name="Straight Connector 1036">
              <a:extLst>
                <a:ext uri="{FF2B5EF4-FFF2-40B4-BE49-F238E27FC236}">
                  <a16:creationId xmlns:a16="http://schemas.microsoft.com/office/drawing/2014/main" id="{D358373D-27FE-2145-0310-F0D359AD6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8" name="Straight Connector 1037">
              <a:extLst>
                <a:ext uri="{FF2B5EF4-FFF2-40B4-BE49-F238E27FC236}">
                  <a16:creationId xmlns:a16="http://schemas.microsoft.com/office/drawing/2014/main" id="{236862B9-CE58-A7D6-AC71-0682DFC274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9" name="Straight Connector 1038">
              <a:extLst>
                <a:ext uri="{FF2B5EF4-FFF2-40B4-BE49-F238E27FC236}">
                  <a16:creationId xmlns:a16="http://schemas.microsoft.com/office/drawing/2014/main" id="{2CE226E5-D3D5-C181-5DD4-D6801A6965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Straight Connector 1039">
              <a:extLst>
                <a:ext uri="{FF2B5EF4-FFF2-40B4-BE49-F238E27FC236}">
                  <a16:creationId xmlns:a16="http://schemas.microsoft.com/office/drawing/2014/main" id="{B05C4777-BFBC-B413-1301-6601BEC56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A110E8D3-7C3F-FA16-62D5-606C42D84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6D1669E9-D4E8-5E4B-CB10-FEA0695911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D495C51C-228E-A10E-539B-D0909746F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EBB91D32-B15B-A3DA-1F54-2660ABEDA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5" name="Straight Connector 1044">
              <a:extLst>
                <a:ext uri="{FF2B5EF4-FFF2-40B4-BE49-F238E27FC236}">
                  <a16:creationId xmlns:a16="http://schemas.microsoft.com/office/drawing/2014/main" id="{CA406E53-26A2-1002-C823-F073D6694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524C873C-E39D-898A-7493-67A997D12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Connector 1046">
              <a:extLst>
                <a:ext uri="{FF2B5EF4-FFF2-40B4-BE49-F238E27FC236}">
                  <a16:creationId xmlns:a16="http://schemas.microsoft.com/office/drawing/2014/main" id="{964CCD37-FFBC-B1FF-B30F-E274CD9FA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Straight Connector 1047">
              <a:extLst>
                <a:ext uri="{FF2B5EF4-FFF2-40B4-BE49-F238E27FC236}">
                  <a16:creationId xmlns:a16="http://schemas.microsoft.com/office/drawing/2014/main" id="{B8D1B25D-E1BE-75A4-CEDD-35377C28C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9A76DD3B-D453-1E5A-E2C9-DED79EF2B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C9A5A633-59C1-3ECC-79ED-0EA4620E8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1" name="Straight Connector 1050">
              <a:extLst>
                <a:ext uri="{FF2B5EF4-FFF2-40B4-BE49-F238E27FC236}">
                  <a16:creationId xmlns:a16="http://schemas.microsoft.com/office/drawing/2014/main" id="{09FFABE3-78DB-6193-73E4-3525735B48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77DA64F1-876F-B4CE-630B-CA6480A7EE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E09B7DE2-743A-D7E6-77EE-E3C0A39FD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Connector 1053">
              <a:extLst>
                <a:ext uri="{FF2B5EF4-FFF2-40B4-BE49-F238E27FC236}">
                  <a16:creationId xmlns:a16="http://schemas.microsoft.com/office/drawing/2014/main" id="{A14D16BA-08BC-2318-9A58-09FA21D23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Straight Connector 1054">
              <a:extLst>
                <a:ext uri="{FF2B5EF4-FFF2-40B4-BE49-F238E27FC236}">
                  <a16:creationId xmlns:a16="http://schemas.microsoft.com/office/drawing/2014/main" id="{4D603821-A997-5F41-DA83-0D59831621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6" name="Straight Connector 1055">
              <a:extLst>
                <a:ext uri="{FF2B5EF4-FFF2-40B4-BE49-F238E27FC236}">
                  <a16:creationId xmlns:a16="http://schemas.microsoft.com/office/drawing/2014/main" id="{21D2A2D2-52F3-2146-A063-CDE5408E9B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12D92980-9AD8-BA8C-97A4-FF0052AB1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3BF3BD64-B95B-15F2-B685-B90B8DFBA1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D40FA06A-A836-31CD-B8A2-014D75979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C42EBAD9-3C37-BB58-E4CF-A829C34A9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E772471A-6DE8-86E6-B0C3-79521EC9F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D21EDDC4-D17D-9CB4-53DD-B52E9FF6B9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87AA1DF4-07A0-4F6A-806D-4D297BDE3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3A723B44-2171-7FAA-B6A2-F118F948E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6" name="Right Triangle 1065">
            <a:extLst>
              <a:ext uri="{FF2B5EF4-FFF2-40B4-BE49-F238E27FC236}">
                <a16:creationId xmlns:a16="http://schemas.microsoft.com/office/drawing/2014/main" id="{0C7492D4-DE61-7675-3BDB-31E8E953C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6293591" y="-28414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1F94301-54B7-5C39-7CE6-67569CB59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891" y="725951"/>
            <a:ext cx="4916971" cy="1442463"/>
          </a:xfrm>
        </p:spPr>
        <p:txBody>
          <a:bodyPr>
            <a:normAutofit/>
          </a:bodyPr>
          <a:lstStyle/>
          <a:p>
            <a:r>
              <a:rPr lang="de-DE" dirty="0"/>
              <a:t>Histone - Speicherkapazität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ED83DA-8EFB-FBD8-EAF0-B5554DAE61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2891" y="2340130"/>
                <a:ext cx="4916971" cy="3803271"/>
              </a:xfrm>
            </p:spPr>
            <p:txBody>
              <a:bodyPr>
                <a:normAutofit/>
              </a:bodyPr>
              <a:lstStyle/>
              <a:p>
                <a:pPr marL="0" indent="0" algn="l">
                  <a:buNone/>
                </a:pPr>
                <a:endParaRPr lang="de-DE" dirty="0">
                  <a:solidFill>
                    <a:srgbClr val="000000"/>
                  </a:solidFill>
                  <a:latin typeface="-webkit-standard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H3: 38.65 </a:t>
                </a:r>
                <a:r>
                  <a:rPr lang="de-DE" b="0" i="0" u="none" strike="noStrike" dirty="0" err="1">
                    <a:solidFill>
                      <a:srgbClr val="000000"/>
                    </a:solidFill>
                    <a:effectLst/>
                  </a:rPr>
                  <a:t>bits</a:t>
                </a:r>
                <a:endParaRPr lang="de-DE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H4: 25.87 </a:t>
                </a:r>
                <a:r>
                  <a:rPr lang="de-DE" b="0" i="0" u="none" strike="noStrike" dirty="0" err="1">
                    <a:solidFill>
                      <a:srgbClr val="000000"/>
                    </a:solidFill>
                    <a:effectLst/>
                  </a:rPr>
                  <a:t>bits</a:t>
                </a:r>
                <a:endParaRPr lang="de-DE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H2A: 14.17 </a:t>
                </a:r>
                <a:r>
                  <a:rPr lang="de-DE" b="0" i="0" u="none" strike="noStrike" dirty="0" err="1">
                    <a:solidFill>
                      <a:srgbClr val="000000"/>
                    </a:solidFill>
                    <a:effectLst/>
                  </a:rPr>
                  <a:t>bits</a:t>
                </a:r>
                <a:endParaRPr lang="de-DE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de-DE" b="0" i="0" u="none" strike="noStrike" dirty="0">
                    <a:solidFill>
                      <a:srgbClr val="000000"/>
                    </a:solidFill>
                    <a:effectLst/>
                  </a:rPr>
                  <a:t>H2B: 24.23 </a:t>
                </a:r>
                <a:r>
                  <a:rPr lang="de-DE" b="0" i="0" u="none" strike="noStrike" dirty="0" err="1">
                    <a:solidFill>
                      <a:srgbClr val="000000"/>
                    </a:solidFill>
                    <a:effectLst/>
                  </a:rPr>
                  <a:t>bits</a:t>
                </a:r>
                <a:endParaRPr lang="de-DE" b="0" i="0" u="none" strike="noStrike" dirty="0">
                  <a:solidFill>
                    <a:srgbClr val="000000"/>
                  </a:solidFill>
                  <a:effectLst/>
                </a:endParaRPr>
              </a:p>
              <a:p>
                <a:pPr marL="228600" lvl="1" indent="0">
                  <a:buNone/>
                </a:pPr>
                <a:endParaRPr lang="de-DE" dirty="0">
                  <a:solidFill>
                    <a:srgbClr val="000000"/>
                  </a:solidFill>
                </a:endParaRPr>
              </a:p>
              <a:p>
                <a:pPr marL="228600" lvl="1" indent="0">
                  <a:buNone/>
                </a:pPr>
                <a:r>
                  <a:rPr lang="de-DE" dirty="0">
                    <a:solidFill>
                      <a:srgbClr val="000000"/>
                    </a:solidFill>
                    <a:effectLst/>
                    <a:latin typeface="Helvetica" pitchFamily="2" charset="0"/>
                  </a:rPr>
                  <a:t>2 H3, 2 H4, 2 H2A, 2 H2B</a:t>
                </a:r>
              </a:p>
              <a:p>
                <a:pPr marL="228600" lvl="1" indent="0">
                  <a:buNone/>
                </a:pPr>
                <a:endParaRPr lang="de-DE" dirty="0">
                  <a:solidFill>
                    <a:srgbClr val="000000"/>
                  </a:solidFill>
                </a:endParaRPr>
              </a:p>
              <a:p>
                <a:pPr marL="2286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≈200 </m:t>
                      </m:r>
                      <m:r>
                        <a:rPr lang="de-DE" b="0" i="1" u="none" strike="noStrike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𝐵𝑖𝑡𝑠</m:t>
                      </m:r>
                    </m:oMath>
                  </m:oMathPara>
                </a14:m>
                <a:endParaRPr lang="de-DE" b="0" i="0" u="none" strike="noStrike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89ED83DA-8EFB-FBD8-EAF0-B5554DAE61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2891" y="2340130"/>
                <a:ext cx="4916971" cy="380327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istone - an overview | ScienceDirect Topics">
            <a:extLst>
              <a:ext uri="{FF2B5EF4-FFF2-40B4-BE49-F238E27FC236}">
                <a16:creationId xmlns:a16="http://schemas.microsoft.com/office/drawing/2014/main" id="{0EFAFE74-CA32-7242-521C-B8872AEA6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1078" y="1831622"/>
            <a:ext cx="4412205" cy="32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2DBC057A-E7F0-C17C-08D6-F93665DA7917}"/>
              </a:ext>
            </a:extLst>
          </p:cNvPr>
          <p:cNvSpPr txBox="1"/>
          <p:nvPr/>
        </p:nvSpPr>
        <p:spPr>
          <a:xfrm>
            <a:off x="969731" y="5328005"/>
            <a:ext cx="32492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/>
              <a:t>Histonproteine</a:t>
            </a:r>
            <a:r>
              <a:rPr lang="de-DE" sz="1100" dirty="0"/>
              <a:t>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Tollefsbol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2014)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75374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5253DD-4E77-8E09-C1DC-814174F08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3500" y="4709258"/>
            <a:ext cx="10325000" cy="1442463"/>
          </a:xfrm>
        </p:spPr>
        <p:txBody>
          <a:bodyPr>
            <a:noAutofit/>
          </a:bodyPr>
          <a:lstStyle/>
          <a:p>
            <a:r>
              <a:rPr lang="de-DE" sz="9600" dirty="0"/>
              <a:t>1/3 </a:t>
            </a:r>
            <a:r>
              <a:rPr lang="de-DE" sz="4000" dirty="0"/>
              <a:t>der bekannten Speicherkapazität im Nukleus ist im Chromatin.</a:t>
            </a:r>
          </a:p>
        </p:txBody>
      </p:sp>
      <p:pic>
        <p:nvPicPr>
          <p:cNvPr id="4" name="Picture 2" descr="Histone - an overview | ScienceDirect Topics">
            <a:extLst>
              <a:ext uri="{FF2B5EF4-FFF2-40B4-BE49-F238E27FC236}">
                <a16:creationId xmlns:a16="http://schemas.microsoft.com/office/drawing/2014/main" id="{03CCA204-6693-A701-03D8-394417652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8787" y="1011079"/>
            <a:ext cx="4412205" cy="32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1" name="Group 630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302" name="Straight Connector 630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3" name="Straight Connector 630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4" name="Straight Connector 630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5" name="Straight Connector 630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6" name="Straight Connector 630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7" name="Straight Connector 630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8" name="Straight Connector 630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9" name="Straight Connector 630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0" name="Straight Connector 630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1" name="Straight Connector 631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2" name="Straight Connector 631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3" name="Straight Connector 631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4" name="Straight Connector 631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5" name="Straight Connector 631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6" name="Straight Connector 631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7" name="Straight Connector 631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8" name="Straight Connector 631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9" name="Straight Connector 631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0" name="Straight Connector 631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1" name="Straight Connector 632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2" name="Straight Connector 632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3" name="Straight Connector 632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4" name="Straight Connector 632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5" name="Straight Connector 632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6" name="Straight Connector 632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7" name="Straight Connector 632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8" name="Straight Connector 632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9" name="Straight Connector 632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0" name="Straight Connector 632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1" name="Straight Connector 633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2" name="Straight Connector 633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34" name="Right Triangle 633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6144" name="Rectangle 6143">
            <a:extLst>
              <a:ext uri="{FF2B5EF4-FFF2-40B4-BE49-F238E27FC236}">
                <a16:creationId xmlns:a16="http://schemas.microsoft.com/office/drawing/2014/main" id="{C7FE5201-BB98-480C-BADB-207C8F893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337" name="Freeform: Shape 6336">
            <a:extLst>
              <a:ext uri="{FF2B5EF4-FFF2-40B4-BE49-F238E27FC236}">
                <a16:creationId xmlns:a16="http://schemas.microsoft.com/office/drawing/2014/main" id="{2C6A351E-7849-4BE6-984F-21BF052C1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379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339" name="Group 6338">
            <a:extLst>
              <a:ext uri="{FF2B5EF4-FFF2-40B4-BE49-F238E27FC236}">
                <a16:creationId xmlns:a16="http://schemas.microsoft.com/office/drawing/2014/main" id="{389B4FDB-F9D1-4D43-B86D-51ACE9F9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6340" name="Straight Connector 6339">
              <a:extLst>
                <a:ext uri="{FF2B5EF4-FFF2-40B4-BE49-F238E27FC236}">
                  <a16:creationId xmlns:a16="http://schemas.microsoft.com/office/drawing/2014/main" id="{037B23DA-4E0E-49BE-810E-C7637A07D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1" name="Straight Connector 6340">
              <a:extLst>
                <a:ext uri="{FF2B5EF4-FFF2-40B4-BE49-F238E27FC236}">
                  <a16:creationId xmlns:a16="http://schemas.microsoft.com/office/drawing/2014/main" id="{D65CA7FE-FCD5-47C3-92FB-F49AC69F07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2" name="Straight Connector 6341">
              <a:extLst>
                <a:ext uri="{FF2B5EF4-FFF2-40B4-BE49-F238E27FC236}">
                  <a16:creationId xmlns:a16="http://schemas.microsoft.com/office/drawing/2014/main" id="{EAD5018E-7FB8-4FEA-AA3F-0FD36E374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3" name="Straight Connector 6342">
              <a:extLst>
                <a:ext uri="{FF2B5EF4-FFF2-40B4-BE49-F238E27FC236}">
                  <a16:creationId xmlns:a16="http://schemas.microsoft.com/office/drawing/2014/main" id="{C4A88892-D552-45DB-8CCD-6C9A16ACF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4" name="Straight Connector 6343">
              <a:extLst>
                <a:ext uri="{FF2B5EF4-FFF2-40B4-BE49-F238E27FC236}">
                  <a16:creationId xmlns:a16="http://schemas.microsoft.com/office/drawing/2014/main" id="{CB1D7A35-3512-4D9A-B5D9-88E8A9395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5" name="Straight Connector 6344">
              <a:extLst>
                <a:ext uri="{FF2B5EF4-FFF2-40B4-BE49-F238E27FC236}">
                  <a16:creationId xmlns:a16="http://schemas.microsoft.com/office/drawing/2014/main" id="{4ACB0DD2-9414-48A9-BA79-D51E16632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6" name="Straight Connector 6345">
              <a:extLst>
                <a:ext uri="{FF2B5EF4-FFF2-40B4-BE49-F238E27FC236}">
                  <a16:creationId xmlns:a16="http://schemas.microsoft.com/office/drawing/2014/main" id="{5AA1E851-0464-4EC3-8219-C796250F0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7" name="Straight Connector 6346">
              <a:extLst>
                <a:ext uri="{FF2B5EF4-FFF2-40B4-BE49-F238E27FC236}">
                  <a16:creationId xmlns:a16="http://schemas.microsoft.com/office/drawing/2014/main" id="{1CAADBF1-0CE2-427F-BEFD-78D4E64BF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8" name="Straight Connector 6347">
              <a:extLst>
                <a:ext uri="{FF2B5EF4-FFF2-40B4-BE49-F238E27FC236}">
                  <a16:creationId xmlns:a16="http://schemas.microsoft.com/office/drawing/2014/main" id="{2802B401-1D95-400A-8D9E-187246678D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9" name="Straight Connector 6348">
              <a:extLst>
                <a:ext uri="{FF2B5EF4-FFF2-40B4-BE49-F238E27FC236}">
                  <a16:creationId xmlns:a16="http://schemas.microsoft.com/office/drawing/2014/main" id="{13F0EAFB-F3A2-4D25-B560-F52A2590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0" name="Straight Connector 6349">
              <a:extLst>
                <a:ext uri="{FF2B5EF4-FFF2-40B4-BE49-F238E27FC236}">
                  <a16:creationId xmlns:a16="http://schemas.microsoft.com/office/drawing/2014/main" id="{1CFFB80C-E3CE-4819-BDF0-4D68A9A0D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1" name="Straight Connector 6350">
              <a:extLst>
                <a:ext uri="{FF2B5EF4-FFF2-40B4-BE49-F238E27FC236}">
                  <a16:creationId xmlns:a16="http://schemas.microsoft.com/office/drawing/2014/main" id="{3B0BA09C-F68C-40C4-B9F9-9D9724CFF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2" name="Straight Connector 6351">
              <a:extLst>
                <a:ext uri="{FF2B5EF4-FFF2-40B4-BE49-F238E27FC236}">
                  <a16:creationId xmlns:a16="http://schemas.microsoft.com/office/drawing/2014/main" id="{8C3E693F-C86C-4623-AA42-E883D6374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3" name="Straight Connector 6352">
              <a:extLst>
                <a:ext uri="{FF2B5EF4-FFF2-40B4-BE49-F238E27FC236}">
                  <a16:creationId xmlns:a16="http://schemas.microsoft.com/office/drawing/2014/main" id="{C96482AA-F56C-40B0-8222-3F76E3CC0B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4" name="Straight Connector 6353">
              <a:extLst>
                <a:ext uri="{FF2B5EF4-FFF2-40B4-BE49-F238E27FC236}">
                  <a16:creationId xmlns:a16="http://schemas.microsoft.com/office/drawing/2014/main" id="{302A172B-1DBA-4520-AFAF-08E154349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5" name="Straight Connector 6354">
              <a:extLst>
                <a:ext uri="{FF2B5EF4-FFF2-40B4-BE49-F238E27FC236}">
                  <a16:creationId xmlns:a16="http://schemas.microsoft.com/office/drawing/2014/main" id="{7F0BAB68-600A-48AF-BBC0-D1362225C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6" name="Straight Connector 6355">
              <a:extLst>
                <a:ext uri="{FF2B5EF4-FFF2-40B4-BE49-F238E27FC236}">
                  <a16:creationId xmlns:a16="http://schemas.microsoft.com/office/drawing/2014/main" id="{752F0024-3921-4943-BD75-8B8E54FC8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7" name="Straight Connector 6356">
              <a:extLst>
                <a:ext uri="{FF2B5EF4-FFF2-40B4-BE49-F238E27FC236}">
                  <a16:creationId xmlns:a16="http://schemas.microsoft.com/office/drawing/2014/main" id="{6D632151-7D28-4DE9-BA72-C4FDEF1E25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8" name="Straight Connector 6357">
              <a:extLst>
                <a:ext uri="{FF2B5EF4-FFF2-40B4-BE49-F238E27FC236}">
                  <a16:creationId xmlns:a16="http://schemas.microsoft.com/office/drawing/2014/main" id="{3D6BFC43-3BCE-427B-BAC0-F42B78D05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9" name="Straight Connector 6358">
              <a:extLst>
                <a:ext uri="{FF2B5EF4-FFF2-40B4-BE49-F238E27FC236}">
                  <a16:creationId xmlns:a16="http://schemas.microsoft.com/office/drawing/2014/main" id="{B0CDE154-7BBB-4C66-9015-97400737B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0" name="Straight Connector 6359">
              <a:extLst>
                <a:ext uri="{FF2B5EF4-FFF2-40B4-BE49-F238E27FC236}">
                  <a16:creationId xmlns:a16="http://schemas.microsoft.com/office/drawing/2014/main" id="{E477CCD5-EA4B-4626-BD59-A76E92650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1" name="Straight Connector 6360">
              <a:extLst>
                <a:ext uri="{FF2B5EF4-FFF2-40B4-BE49-F238E27FC236}">
                  <a16:creationId xmlns:a16="http://schemas.microsoft.com/office/drawing/2014/main" id="{DB4D9CD3-DD4C-4140-9D1A-A3B5217FD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2" name="Straight Connector 6361">
              <a:extLst>
                <a:ext uri="{FF2B5EF4-FFF2-40B4-BE49-F238E27FC236}">
                  <a16:creationId xmlns:a16="http://schemas.microsoft.com/office/drawing/2014/main" id="{851245D5-14B2-48E8-88BA-467904EEA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3" name="Straight Connector 6362">
              <a:extLst>
                <a:ext uri="{FF2B5EF4-FFF2-40B4-BE49-F238E27FC236}">
                  <a16:creationId xmlns:a16="http://schemas.microsoft.com/office/drawing/2014/main" id="{ACC1EB80-3911-41A9-A8E6-5966A0E473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4" name="Straight Connector 6363">
              <a:extLst>
                <a:ext uri="{FF2B5EF4-FFF2-40B4-BE49-F238E27FC236}">
                  <a16:creationId xmlns:a16="http://schemas.microsoft.com/office/drawing/2014/main" id="{F5611626-2449-4313-BB89-F50B6E7D5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5" name="Straight Connector 6364">
              <a:extLst>
                <a:ext uri="{FF2B5EF4-FFF2-40B4-BE49-F238E27FC236}">
                  <a16:creationId xmlns:a16="http://schemas.microsoft.com/office/drawing/2014/main" id="{C2C8FC9E-6640-4CBC-BAB7-FCBDC5634E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6" name="Straight Connector 6365">
              <a:extLst>
                <a:ext uri="{FF2B5EF4-FFF2-40B4-BE49-F238E27FC236}">
                  <a16:creationId xmlns:a16="http://schemas.microsoft.com/office/drawing/2014/main" id="{60DD99DF-C91C-40A4-A8BE-DDA9140A4B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7" name="Straight Connector 6366">
              <a:extLst>
                <a:ext uri="{FF2B5EF4-FFF2-40B4-BE49-F238E27FC236}">
                  <a16:creationId xmlns:a16="http://schemas.microsoft.com/office/drawing/2014/main" id="{AF4A4E36-7BA6-445B-A7ED-470D4BFC3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8" name="Straight Connector 6367">
              <a:extLst>
                <a:ext uri="{FF2B5EF4-FFF2-40B4-BE49-F238E27FC236}">
                  <a16:creationId xmlns:a16="http://schemas.microsoft.com/office/drawing/2014/main" id="{035AC5C2-3974-4BD4-B657-1F17DD2CC2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9" name="Straight Connector 6368">
              <a:extLst>
                <a:ext uri="{FF2B5EF4-FFF2-40B4-BE49-F238E27FC236}">
                  <a16:creationId xmlns:a16="http://schemas.microsoft.com/office/drawing/2014/main" id="{00611033-3144-473A-80C6-F4FB900F9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0" name="Straight Connector 6369">
              <a:extLst>
                <a:ext uri="{FF2B5EF4-FFF2-40B4-BE49-F238E27FC236}">
                  <a16:creationId xmlns:a16="http://schemas.microsoft.com/office/drawing/2014/main" id="{7C39CA26-B170-4CA4-A8FB-61C194ADC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72" name="Right Triangle 6371">
            <a:extLst>
              <a:ext uri="{FF2B5EF4-FFF2-40B4-BE49-F238E27FC236}">
                <a16:creationId xmlns:a16="http://schemas.microsoft.com/office/drawing/2014/main" id="{2A56D982-198E-436A-A2D7-B9877B37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1" y="1528453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1909628A-BC8F-AA52-C754-864B2F8FF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6980" y="336941"/>
            <a:ext cx="11285611" cy="634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8F54D3B-84DB-8078-CE39-6E3B995C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" y="725952"/>
            <a:ext cx="10811122" cy="21479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 err="1">
                <a:solidFill>
                  <a:schemeClr val="bg1"/>
                </a:solidFill>
              </a:rPr>
              <a:t>Epigenetik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Meta - Ebene</a:t>
            </a:r>
          </a:p>
        </p:txBody>
      </p:sp>
    </p:spTree>
    <p:extLst>
      <p:ext uri="{BB962C8B-B14F-4D97-AF65-F5344CB8AC3E}">
        <p14:creationId xmlns:p14="http://schemas.microsoft.com/office/powerpoint/2010/main" val="80291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4" name="Freeform: Shape 43">
            <a:extLst>
              <a:ext uri="{FF2B5EF4-FFF2-40B4-BE49-F238E27FC236}">
                <a16:creationId xmlns:a16="http://schemas.microsoft.com/office/drawing/2014/main" id="{DD5B1FFE-F94F-4D15-8DF0-16558755F8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7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0BEF124-51AA-4E93-80BE-A505FBC28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CB7DD01-D102-4059-975F-43EA17EA7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316AEE61-7763-4FB1-89B5-4F4123BD4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2D4A1CE-5EA9-4431-97BD-8E5EFE35C8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460321E-C47F-4254-A5FA-5B18275B9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DCF662BA-073B-4181-B753-3DF150673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C88FF9D-10D3-4F7A-88F0-A0EBC4D6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6B83311-827D-41DD-8C78-21861CADC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E90578F-08F9-48C0-A14B-8923BDA7F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433AFD6-92B4-4FB6-8E60-0B0580A90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5E0FE3-B1C9-4160-8057-4F5E202EBA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F6BB25E-C93A-42B8-8ED5-34D62AA1A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FF65E0B-172C-40E5-AB66-9D718D106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57D8268-8D36-41F5-B241-4241FE75E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2AE423C-9EAE-48FE-ADCF-AA73C39A8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BBE40C1-0417-4B5B-85C9-D19D1CBFDB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6C34153-C20D-4CA5-B2D8-6E5C24A54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135268F-E9A8-4F13-AFA5-585BEB1E86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025137B-59DF-4721-B5C1-A3721B9EC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C2B378-8386-4C68-9CB0-F7AC9FEB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4C46AE-10D8-45E0-B366-AF049B00CE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8CF94F5-A88C-47C6-8EEA-4C1883EB5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229AFF5-5E80-4E8B-9D3D-7C8C0425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590CE47-4B25-4EAA-8807-0B66F9237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3CCCCAB-336C-4623-AB5A-2BB6CA03FE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DDE4FD0-E730-462D-8BA4-3D1344AF4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15376A8-0B14-49FC-B291-D621A8C2A9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2AEA86C-BCE4-4BE9-950D-56709D2B90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26C89A-6CC8-4CC6-94B3-6D93AD7BA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5D401C0-FFAB-49F4-A40B-4FC31739E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F2C728A-51E5-4299-958B-7BA11BBA3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F2402A0-30A8-439F-9E1F-2BECA15D7A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CE2D834-33FC-F7F6-5892-6B3FA47A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601" y="833198"/>
            <a:ext cx="10349809" cy="217933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200 Bits</a:t>
            </a:r>
          </a:p>
        </p:txBody>
      </p:sp>
      <p:sp>
        <p:nvSpPr>
          <p:cNvPr id="79" name="Right Triangle 78">
            <a:extLst>
              <a:ext uri="{FF2B5EF4-FFF2-40B4-BE49-F238E27FC236}">
                <a16:creationId xmlns:a16="http://schemas.microsoft.com/office/drawing/2014/main" id="{592AC99E-ADE8-429A-A4E4-4C1BCA76FE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988448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CCF45E-2A1F-F609-E0B7-662E89A96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480" y="622075"/>
            <a:ext cx="7772400" cy="521439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7FB7689-21CE-D4E5-783A-993C45C68EEB}"/>
              </a:ext>
            </a:extLst>
          </p:cNvPr>
          <p:cNvSpPr txBox="1"/>
          <p:nvPr/>
        </p:nvSpPr>
        <p:spPr>
          <a:xfrm>
            <a:off x="5387928" y="6006883"/>
            <a:ext cx="587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Chromatin </a:t>
            </a:r>
            <a:r>
              <a:rPr lang="de-DE" sz="1100" dirty="0" err="1"/>
              <a:t>Computation</a:t>
            </a:r>
            <a:r>
              <a:rPr lang="de-DE" sz="1100" dirty="0"/>
              <a:t> Modell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(Prohaska et al., 2010)</a:t>
            </a:r>
            <a:r>
              <a:rPr lang="de-DE" sz="1100" dirty="0"/>
              <a:t>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18DE84-4A9A-73B3-0A95-5A7A58548165}"/>
              </a:ext>
            </a:extLst>
          </p:cNvPr>
          <p:cNvSpPr txBox="1"/>
          <p:nvPr/>
        </p:nvSpPr>
        <p:spPr>
          <a:xfrm>
            <a:off x="404891" y="2882524"/>
            <a:ext cx="31491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Chromatin fungiert als Speicher der Zellfunktion</a:t>
            </a:r>
          </a:p>
          <a:p>
            <a:endParaRPr lang="de-DE" dirty="0"/>
          </a:p>
          <a:p>
            <a:pPr lvl="1"/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Anliegende Bereiche können modifiziert werden</a:t>
            </a:r>
            <a:br>
              <a:rPr lang="de-DE" dirty="0"/>
            </a:b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Steuerung des Transkriptionsprozesses</a:t>
            </a:r>
          </a:p>
        </p:txBody>
      </p:sp>
    </p:spTree>
    <p:extLst>
      <p:ext uri="{BB962C8B-B14F-4D97-AF65-F5344CB8AC3E}">
        <p14:creationId xmlns:p14="http://schemas.microsoft.com/office/powerpoint/2010/main" val="2383122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C02E86-6122-6AC1-10B8-6A259CEC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Komplexität der Chromatinfunktion nimmt bei Eukaryoten zu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2B38E0-D5A1-74FE-5E13-576DBD99AE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567613"/>
            <a:ext cx="4557806" cy="3564436"/>
          </a:xfrm>
        </p:spPr>
        <p:txBody>
          <a:bodyPr>
            <a:normAutofit/>
          </a:bodyPr>
          <a:lstStyle/>
          <a:p>
            <a:r>
              <a:rPr lang="de-DE" dirty="0"/>
              <a:t>Reader und Writer für die </a:t>
            </a:r>
            <a:r>
              <a:rPr lang="de-DE" dirty="0" err="1"/>
              <a:t>Histonmodifikation</a:t>
            </a:r>
            <a:r>
              <a:rPr lang="de-DE" dirty="0"/>
              <a:t> haben sich evolutionär entwickelt.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Methylierung -&gt; Verpacken</a:t>
            </a:r>
          </a:p>
          <a:p>
            <a:pPr marL="457200" lvl="2" indent="0">
              <a:buNone/>
            </a:pPr>
            <a:endParaRPr lang="de-DE" dirty="0"/>
          </a:p>
          <a:p>
            <a:pPr lvl="1"/>
            <a:r>
              <a:rPr lang="de-DE" dirty="0" err="1"/>
              <a:t>Acetylisierung</a:t>
            </a:r>
            <a:r>
              <a:rPr lang="de-DE" dirty="0"/>
              <a:t> -&gt; Entpacken</a:t>
            </a:r>
          </a:p>
          <a:p>
            <a:pPr marL="228600" lvl="1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E6A3A71-C5FF-591A-4684-4B0A4EAF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85" y="2340131"/>
            <a:ext cx="5767194" cy="39360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95B3148-1ECD-441C-4EA1-37A653E803E6}"/>
              </a:ext>
            </a:extLst>
          </p:cNvPr>
          <p:cNvSpPr txBox="1"/>
          <p:nvPr/>
        </p:nvSpPr>
        <p:spPr>
          <a:xfrm>
            <a:off x="5196877" y="6359531"/>
            <a:ext cx="58712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Link zwischen Methylierung, </a:t>
            </a:r>
            <a:r>
              <a:rPr lang="de-DE" sz="1100" dirty="0" err="1"/>
              <a:t>Acetylisierung</a:t>
            </a:r>
            <a:r>
              <a:rPr lang="de-DE" sz="1100" dirty="0"/>
              <a:t> und Reader und Writer Proteinen in verschiedenen Spezies. (Prohaska et Al, 2010) </a:t>
            </a:r>
          </a:p>
        </p:txBody>
      </p:sp>
    </p:spTree>
    <p:extLst>
      <p:ext uri="{BB962C8B-B14F-4D97-AF65-F5344CB8AC3E}">
        <p14:creationId xmlns:p14="http://schemas.microsoft.com/office/powerpoint/2010/main" val="155478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ight Triangle 41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 useBgFill="1">
        <p:nvSpPr>
          <p:cNvPr id="46" name="Freeform: Shape 45">
            <a:extLst>
              <a:ext uri="{FF2B5EF4-FFF2-40B4-BE49-F238E27FC236}">
                <a16:creationId xmlns:a16="http://schemas.microsoft.com/office/drawing/2014/main" id="{7A7170E1-C163-4577-A0CE-5887973773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81" y="2882524"/>
            <a:ext cx="12184765" cy="3975477"/>
          </a:xfrm>
          <a:custGeom>
            <a:avLst/>
            <a:gdLst>
              <a:gd name="connsiteX0" fmla="*/ 8942254 w 12188952"/>
              <a:gd name="connsiteY0" fmla="*/ 34 h 3975477"/>
              <a:gd name="connsiteX1" fmla="*/ 11642906 w 12188952"/>
              <a:gd name="connsiteY1" fmla="*/ 225257 h 3975477"/>
              <a:gd name="connsiteX2" fmla="*/ 12188952 w 12188952"/>
              <a:gd name="connsiteY2" fmla="*/ 311174 h 3975477"/>
              <a:gd name="connsiteX3" fmla="*/ 12188952 w 12188952"/>
              <a:gd name="connsiteY3" fmla="*/ 3975477 h 3975477"/>
              <a:gd name="connsiteX4" fmla="*/ 0 w 12188952"/>
              <a:gd name="connsiteY4" fmla="*/ 3975477 h 3975477"/>
              <a:gd name="connsiteX5" fmla="*/ 0 w 12188952"/>
              <a:gd name="connsiteY5" fmla="*/ 1085061 h 3975477"/>
              <a:gd name="connsiteX6" fmla="*/ 552141 w 12188952"/>
              <a:gd name="connsiteY6" fmla="*/ 1079980 h 3975477"/>
              <a:gd name="connsiteX7" fmla="*/ 8942254 w 12188952"/>
              <a:gd name="connsiteY7" fmla="*/ 34 h 3975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975477">
                <a:moveTo>
                  <a:pt x="8942254" y="34"/>
                </a:moveTo>
                <a:cubicBezTo>
                  <a:pt x="9695041" y="1709"/>
                  <a:pt x="10568453" y="66687"/>
                  <a:pt x="11642906" y="225257"/>
                </a:cubicBezTo>
                <a:lnTo>
                  <a:pt x="12188952" y="311174"/>
                </a:lnTo>
                <a:lnTo>
                  <a:pt x="12188952" y="3975477"/>
                </a:lnTo>
                <a:lnTo>
                  <a:pt x="0" y="3975477"/>
                </a:lnTo>
                <a:lnTo>
                  <a:pt x="0" y="1085061"/>
                </a:lnTo>
                <a:lnTo>
                  <a:pt x="552141" y="1079980"/>
                </a:lnTo>
                <a:cubicBezTo>
                  <a:pt x="4849952" y="999477"/>
                  <a:pt x="5931106" y="-6667"/>
                  <a:pt x="8942254" y="34"/>
                </a:cubicBezTo>
                <a:close/>
              </a:path>
            </a:pathLst>
          </a:custGeom>
          <a:solidFill>
            <a:srgbClr val="BCBCBC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19EC7B8-C390-4F1B-8960-E6D3245103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CEE1CC1-2CD0-4957-8A12-48FA80C0C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4901FEB-A7C2-457B-A124-AD433B041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76048A8-79AA-454C-BD3E-3004F7426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7B51975-25FE-4328-9815-2AA302F28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440B47E-6D3E-4978-B887-B53DA0BFF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D94D0A1-D760-40DE-B758-008B93D58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9E590CB-0538-40D7-9CAC-1BBD39CC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D7C67DA-B2AA-46E2-8065-1F862A6F7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0C2ED54-1B65-4F4A-B14B-41FC05B37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AE5BBBC-F576-4D54-BF67-C00BB1F4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0D490E7-12F8-40DC-A9C1-D119667E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C855383-9F21-4BDA-8FCA-22AF3D69F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C3E600C-E08A-418E-B30E-2B0FC15DF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80D58F-BD3F-4B47-9BD2-888B0D9D1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3544818-9B28-4A71-8D7B-80727A532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01FFBC7-035F-48C5-91FA-4A4973FCD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6195BC5-BB4E-4F3F-8378-0B308B425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2404171-AF5C-4FA1-9D4E-DCF75562B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AD45A86-9385-473D-9DBF-565E0A94A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BA5A228-913F-4D4F-AB25-537293624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87E8BFE-D92E-4EB3-ADD1-FB75CAA68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8756FCD-8335-4089-B4EE-13D629E53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9707D7B-937E-4DC3-87BA-B7B704268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B1A72DC-3F29-4488-9051-C21E1CBB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56DAD76-815C-4F16-98CF-8E8BE1965B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AF2F8C5-6691-4EBD-B42E-4B17DF1E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32ED14D-1C00-41C8-849C-030A1434E4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F296F5-9867-45CA-BF0A-EF216F6A8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3B72471-9DB5-428B-AF52-E11E03B9FD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8656B49-5277-4610-BD7B-F5D98170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1A47399-8F78-4DB1-BD21-1166BCB267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ight Triangle 80">
            <a:extLst>
              <a:ext uri="{FF2B5EF4-FFF2-40B4-BE49-F238E27FC236}">
                <a16:creationId xmlns:a16="http://schemas.microsoft.com/office/drawing/2014/main" id="{F952A221-69C2-46B3-890D-354CA5961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1525300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F790DA-E2BA-D076-54A6-74590E64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722903"/>
            <a:ext cx="5917717" cy="16159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Was passiert im Chromatin?</a:t>
            </a:r>
            <a:br>
              <a:rPr lang="en-US" sz="3400"/>
            </a:br>
            <a:r>
              <a:rPr lang="en-US" sz="3400"/>
              <a:t>Gibt es Parallelen zur Informatik?</a:t>
            </a:r>
          </a:p>
        </p:txBody>
      </p:sp>
      <p:pic>
        <p:nvPicPr>
          <p:cNvPr id="4" name="Picture 2" descr="Histone - an overview | ScienceDirect Topics">
            <a:extLst>
              <a:ext uri="{FF2B5EF4-FFF2-40B4-BE49-F238E27FC236}">
                <a16:creationId xmlns:a16="http://schemas.microsoft.com/office/drawing/2014/main" id="{940BEFE9-1F99-9E32-AF30-BEB2E4BDF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83926" y="2847874"/>
            <a:ext cx="4512485" cy="329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70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9053A8-13E6-41E8-1975-24A9A2E0F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Bakterien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D187DB-9CE3-BF9F-EC72-EB0246300C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2340131"/>
                <a:ext cx="11324931" cy="3564436"/>
              </a:xfrm>
            </p:spPr>
            <p:txBody>
              <a:bodyPr>
                <a:normAutofit/>
              </a:bodyPr>
              <a:lstStyle/>
              <a:p>
                <a:r>
                  <a:rPr lang="de-DE" dirty="0"/>
                  <a:t>Bakterien weisen vereinfachte Histone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dirty="0"/>
                          <m:t>auf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,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die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NAP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(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Nucleoid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Architectural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Proteines</m:t>
                        </m:r>
                        <m:r>
                          <m:rPr>
                            <m:nor/>
                          </m:rPr>
                          <a:rPr lang="de-DE" b="0" i="0" dirty="0" smtClean="0"/>
                          <m:t> 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6, 7</m:t>
                        </m:r>
                      </m:sup>
                    </m:sSup>
                  </m:oMath>
                </a14:m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9D187DB-9CE3-BF9F-EC72-EB0246300C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2340131"/>
                <a:ext cx="11324931" cy="3564436"/>
              </a:xfrm>
              <a:blipFill>
                <a:blip r:embed="rId2"/>
                <a:stretch>
                  <a:fillRect l="-224" t="-70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8AFB6446-7F2F-610A-DB62-F3E400EF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89" y="2974765"/>
            <a:ext cx="11840021" cy="310151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36C694-5B51-4EF8-E820-6A0E7538D405}"/>
              </a:ext>
            </a:extLst>
          </p:cNvPr>
          <p:cNvSpPr txBox="1"/>
          <p:nvPr/>
        </p:nvSpPr>
        <p:spPr>
          <a:xfrm>
            <a:off x="2478774" y="6132049"/>
            <a:ext cx="774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Organisation der NAP in verschiedenen Bakterien (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Dame, R. T. et Al, 2016)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0409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49C88D-9B9F-1602-3067-78F82A712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Selektoren der Histone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8AEB4A0-582B-BAF6-F728-0B9AB4D694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4"/>
          <a:stretch/>
        </p:blipFill>
        <p:spPr>
          <a:xfrm>
            <a:off x="4096784" y="2340131"/>
            <a:ext cx="8095216" cy="35644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577664-7E81-2DCD-FB2C-6E1FCDB60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92" y="2696514"/>
            <a:ext cx="3656634" cy="35644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b="1" dirty="0" err="1"/>
              <a:t>Acetylisierungen</a:t>
            </a:r>
            <a:r>
              <a:rPr lang="de-DE" dirty="0"/>
              <a:t> sorgen für Schwächung der Bindung im Chromatin</a:t>
            </a:r>
          </a:p>
          <a:p>
            <a:r>
              <a:rPr lang="de-DE" b="1" dirty="0"/>
              <a:t>Methylierung</a:t>
            </a:r>
            <a:r>
              <a:rPr lang="de-DE" dirty="0"/>
              <a:t> sorgt für Stärkung der Bindung im Chromatin</a:t>
            </a:r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5BF985E-0483-EDDC-B169-1DBC0F777D14}"/>
              </a:ext>
            </a:extLst>
          </p:cNvPr>
          <p:cNvSpPr txBox="1"/>
          <p:nvPr/>
        </p:nvSpPr>
        <p:spPr>
          <a:xfrm>
            <a:off x="5833681" y="6076284"/>
            <a:ext cx="462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Selektor startet Prozess (Prohaska et Al, 2010) </a:t>
            </a:r>
          </a:p>
        </p:txBody>
      </p:sp>
    </p:spTree>
    <p:extLst>
      <p:ext uri="{BB962C8B-B14F-4D97-AF65-F5344CB8AC3E}">
        <p14:creationId xmlns:p14="http://schemas.microsoft.com/office/powerpoint/2010/main" val="163171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48A34-994A-C997-E880-852DA429C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8E08D-B994-012E-8826-129CFAB0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Selektoren der Histone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1F5D495-A0F2-D890-1FB2-4E7251FA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4"/>
          <a:stretch/>
        </p:blipFill>
        <p:spPr>
          <a:xfrm>
            <a:off x="4096784" y="2340131"/>
            <a:ext cx="8095216" cy="35644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F182BB-EDD4-015E-204F-91DC6D105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92" y="2696514"/>
            <a:ext cx="3656634" cy="356443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dirty="0"/>
          </a:p>
          <a:p>
            <a:r>
              <a:rPr lang="de-DE" b="1" dirty="0"/>
              <a:t>Phosphorylierung </a:t>
            </a:r>
            <a:r>
              <a:rPr lang="de-DE" dirty="0"/>
              <a:t>Marker für DNA-Schäden</a:t>
            </a:r>
          </a:p>
          <a:p>
            <a:r>
              <a:rPr lang="de-DE" b="1" dirty="0"/>
              <a:t>Ubiquitin-Ligasen </a:t>
            </a:r>
            <a:r>
              <a:rPr lang="de-DE" dirty="0"/>
              <a:t>Verbunden</a:t>
            </a:r>
            <a:r>
              <a:rPr lang="de-DE" b="1" dirty="0"/>
              <a:t> </a:t>
            </a:r>
            <a:r>
              <a:rPr lang="de-DE" dirty="0"/>
              <a:t>Transkriptionsaktivierung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7A57A14-FA39-1070-1525-306A91223188}"/>
              </a:ext>
            </a:extLst>
          </p:cNvPr>
          <p:cNvSpPr txBox="1"/>
          <p:nvPr/>
        </p:nvSpPr>
        <p:spPr>
          <a:xfrm>
            <a:off x="5833681" y="6076284"/>
            <a:ext cx="462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Selektor startet Prozess (Prohaska et Al, 2010)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A5D4560-F9AF-59C6-FE1C-3D2B72F93C0B}"/>
              </a:ext>
            </a:extLst>
          </p:cNvPr>
          <p:cNvSpPr txBox="1"/>
          <p:nvPr/>
        </p:nvSpPr>
        <p:spPr>
          <a:xfrm>
            <a:off x="8347281" y="2696514"/>
            <a:ext cx="236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ell MT" panose="02020503060305020303" pitchFamily="18" charset="77"/>
              </a:rPr>
              <a:t>if</a:t>
            </a:r>
            <a:r>
              <a:rPr lang="de-DE" dirty="0">
                <a:latin typeface="Bell MT" panose="02020503060305020303" pitchFamily="18" charset="77"/>
              </a:rPr>
              <a:t> (</a:t>
            </a:r>
            <a:r>
              <a:rPr lang="de-DE" dirty="0" err="1">
                <a:latin typeface="Bell MT" panose="02020503060305020303" pitchFamily="18" charset="77"/>
              </a:rPr>
              <a:t>selector</a:t>
            </a:r>
            <a:r>
              <a:rPr lang="de-DE" dirty="0">
                <a:latin typeface="Bell MT" panose="02020503060305020303" pitchFamily="18" charset="77"/>
              </a:rPr>
              <a:t>)</a:t>
            </a:r>
          </a:p>
          <a:p>
            <a:r>
              <a:rPr lang="de-DE" dirty="0" err="1">
                <a:latin typeface="Bell MT" panose="02020503060305020303" pitchFamily="18" charset="77"/>
              </a:rPr>
              <a:t>then</a:t>
            </a:r>
            <a:endParaRPr lang="de-DE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39384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1EF6A-CC72-E726-316A-F8EBB5144A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903E57-6F07-0360-6CA5-2FE1203C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Modifikatoren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F602DF1-CA85-4525-0909-46D7B0DB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74"/>
          <a:stretch/>
        </p:blipFill>
        <p:spPr>
          <a:xfrm>
            <a:off x="4096784" y="2340131"/>
            <a:ext cx="8095216" cy="356443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1C765C-490E-8CF2-3147-7D8921748E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92" y="2696514"/>
            <a:ext cx="3656634" cy="356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Umkehr der ausgelösten Änderung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Histon-</a:t>
            </a:r>
            <a:r>
              <a:rPr lang="de-DE" b="1" dirty="0" err="1"/>
              <a:t>Deacetylasen</a:t>
            </a:r>
            <a:endParaRPr lang="de-DE" b="1" dirty="0"/>
          </a:p>
          <a:p>
            <a:r>
              <a:rPr lang="de-DE" b="1" dirty="0"/>
              <a:t>Histon-</a:t>
            </a:r>
            <a:r>
              <a:rPr lang="de-DE" b="1" dirty="0" err="1"/>
              <a:t>Demethylasen</a:t>
            </a:r>
            <a:r>
              <a:rPr lang="de-DE" b="1" dirty="0"/>
              <a:t> </a:t>
            </a:r>
          </a:p>
          <a:p>
            <a:r>
              <a:rPr lang="de-DE" b="1" dirty="0"/>
              <a:t>Histon-Phosphatasen </a:t>
            </a:r>
          </a:p>
          <a:p>
            <a:r>
              <a:rPr lang="de-DE" b="1" dirty="0" err="1"/>
              <a:t>Deubiquitinierung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BB35060-76F9-EB70-E01C-CAC8C7A273E7}"/>
              </a:ext>
            </a:extLst>
          </p:cNvPr>
          <p:cNvSpPr txBox="1"/>
          <p:nvPr/>
        </p:nvSpPr>
        <p:spPr>
          <a:xfrm>
            <a:off x="5833681" y="6076284"/>
            <a:ext cx="462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Selektor startet Prozess (Prohaska et Al, 2010) 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78AE101-47C2-1A82-4E05-6071A52EECBF}"/>
              </a:ext>
            </a:extLst>
          </p:cNvPr>
          <p:cNvSpPr txBox="1"/>
          <p:nvPr/>
        </p:nvSpPr>
        <p:spPr>
          <a:xfrm>
            <a:off x="8347281" y="2696514"/>
            <a:ext cx="2369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Bell MT" panose="02020503060305020303" pitchFamily="18" charset="77"/>
              </a:rPr>
              <a:t>if</a:t>
            </a:r>
            <a:r>
              <a:rPr lang="de-DE" dirty="0">
                <a:latin typeface="Bell MT" panose="02020503060305020303" pitchFamily="18" charset="77"/>
              </a:rPr>
              <a:t> (</a:t>
            </a:r>
            <a:r>
              <a:rPr lang="de-DE" dirty="0" err="1">
                <a:latin typeface="Bell MT" panose="02020503060305020303" pitchFamily="18" charset="77"/>
              </a:rPr>
              <a:t>selector</a:t>
            </a:r>
            <a:r>
              <a:rPr lang="de-DE" dirty="0">
                <a:latin typeface="Bell MT" panose="02020503060305020303" pitchFamily="18" charset="77"/>
              </a:rPr>
              <a:t>)</a:t>
            </a:r>
          </a:p>
          <a:p>
            <a:r>
              <a:rPr lang="de-DE" dirty="0" err="1">
                <a:latin typeface="Bell MT" panose="02020503060305020303" pitchFamily="18" charset="77"/>
              </a:rPr>
              <a:t>then</a:t>
            </a:r>
            <a:endParaRPr lang="de-DE" dirty="0">
              <a:latin typeface="Bell MT" panose="02020503060305020303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39537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1" name="Group 11270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272" name="Straight Connector 11271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3" name="Straight Connector 11272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4" name="Straight Connector 11273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5" name="Straight Connector 11274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6" name="Straight Connector 11275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7" name="Straight Connector 11276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8" name="Straight Connector 11277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79" name="Straight Connector 11278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0" name="Straight Connector 11279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1" name="Straight Connector 11280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2" name="Straight Connector 11281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3" name="Straight Connector 11282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4" name="Straight Connector 11283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5" name="Straight Connector 11284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6" name="Straight Connector 11285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7" name="Straight Connector 11286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8" name="Straight Connector 11287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89" name="Straight Connector 11288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0" name="Straight Connector 11289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1" name="Straight Connector 11290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2" name="Straight Connector 11291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3" name="Straight Connector 11292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4" name="Straight Connector 11293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5" name="Straight Connector 11294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6" name="Straight Connector 11295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7" name="Straight Connector 11296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8" name="Straight Connector 11297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99" name="Straight Connector 11298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0" name="Straight Connector 11299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1" name="Straight Connector 11300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02" name="Straight Connector 11301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04" name="Right Triangle 11303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306" name="Rectangle 11305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266" name="Picture 2" descr="Fig. 2">
            <a:extLst>
              <a:ext uri="{FF2B5EF4-FFF2-40B4-BE49-F238E27FC236}">
                <a16:creationId xmlns:a16="http://schemas.microsoft.com/office/drawing/2014/main" id="{187146D4-04B2-0C6C-7295-A9AAEE9AB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7" t="-1646" r="-2039" b="43852"/>
          <a:stretch/>
        </p:blipFill>
        <p:spPr bwMode="auto">
          <a:xfrm>
            <a:off x="7774395" y="2373497"/>
            <a:ext cx="3437879" cy="353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08" name="Flowchart: Document 11307">
            <a:extLst>
              <a:ext uri="{FF2B5EF4-FFF2-40B4-BE49-F238E27FC236}">
                <a16:creationId xmlns:a16="http://schemas.microsoft.com/office/drawing/2014/main" id="{D22FBD32-C88A-4C1D-BC76-613A93944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04804" y="304807"/>
            <a:ext cx="6858000" cy="6248391"/>
          </a:xfrm>
          <a:prstGeom prst="flowChartDocumen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F17861-B54C-3546-6251-9C0C63175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7" y="343431"/>
            <a:ext cx="5604679" cy="307725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200" dirty="0" err="1"/>
              <a:t>Bakterien</a:t>
            </a:r>
            <a:r>
              <a:rPr lang="en-US" sz="4200" dirty="0"/>
              <a:t> -</a:t>
            </a:r>
            <a:br>
              <a:rPr lang="en-US" sz="4200" dirty="0"/>
            </a:br>
            <a:r>
              <a:rPr lang="en-US" sz="4200" dirty="0"/>
              <a:t>Zwei </a:t>
            </a:r>
            <a:r>
              <a:rPr lang="en-US" sz="4200" dirty="0" err="1"/>
              <a:t>Komponenten</a:t>
            </a:r>
            <a:br>
              <a:rPr lang="en-US" sz="4200" dirty="0"/>
            </a:br>
            <a:endParaRPr lang="en-US" sz="4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8D795F0-9FFA-1E13-A298-9E3F18762C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7" y="3335206"/>
                <a:ext cx="6966314" cy="3002933"/>
              </a:xfr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Bakterien </a:t>
                </a:r>
                <a:r>
                  <a:rPr lang="en-US" sz="2400" dirty="0" err="1"/>
                  <a:t>können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durch</a:t>
                </a:r>
                <a:r>
                  <a:rPr lang="en-US" sz="2400" dirty="0"/>
                  <a:t> dieses </a:t>
                </a:r>
                <a:r>
                  <a:rPr lang="en-US" sz="2400" dirty="0" err="1"/>
                  <a:t>regulatorische</a:t>
                </a:r>
                <a:r>
                  <a:rPr lang="en-US" sz="2400" dirty="0"/>
                  <a:t> System </a:t>
                </a:r>
                <a:r>
                  <a:rPr lang="en-US" sz="2400" dirty="0" err="1"/>
                  <a:t>z.B.</a:t>
                </a:r>
                <a:r>
                  <a:rPr lang="en-US" sz="2400" dirty="0"/>
                  <a:t> auf </a:t>
                </a:r>
                <a:r>
                  <a:rPr lang="en-US" sz="2400" dirty="0" err="1"/>
                  <a:t>Umwelteinflüsse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400" dirty="0"/>
                          <m:t>reagieren</m:t>
                        </m:r>
                      </m:e>
                      <m:sup>
                        <m:r>
                          <a:rPr lang="en-US" sz="2400" b="0" i="1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r>
                  <a:rPr lang="de-DE" b="0" i="1" u="none" strike="noStrike" dirty="0">
                    <a:solidFill>
                      <a:srgbClr val="1B1B1B"/>
                    </a:solidFill>
                    <a:effectLst/>
                    <a:latin typeface="Cambria" panose="02040503050406030204" pitchFamily="18" charset="0"/>
                  </a:rPr>
                  <a:t>Pseudomonas aeruginosa </a:t>
                </a:r>
                <a:r>
                  <a:rPr lang="en-US" dirty="0" err="1"/>
                  <a:t>nutzt</a:t>
                </a:r>
                <a:r>
                  <a:rPr lang="en-US" dirty="0"/>
                  <a:t> bis </a:t>
                </a:r>
                <a:r>
                  <a:rPr lang="en-US" dirty="0" err="1"/>
                  <a:t>zu</a:t>
                </a:r>
                <a:r>
                  <a:rPr lang="en-US" dirty="0"/>
                  <a:t> 60 </a:t>
                </a:r>
                <a:r>
                  <a:rPr lang="en-US" dirty="0" err="1"/>
                  <a:t>zwei</a:t>
                </a:r>
                <a:r>
                  <a:rPr lang="en-US" dirty="0"/>
                  <a:t> </a:t>
                </a:r>
                <a:r>
                  <a:rPr lang="en-US" dirty="0" err="1"/>
                  <a:t>Komponenten</a:t>
                </a:r>
                <a:r>
                  <a:rPr lang="en-US" dirty="0"/>
                  <a:t> </a:t>
                </a:r>
                <a:r>
                  <a:rPr lang="en-US" dirty="0" err="1"/>
                  <a:t>Systeme</a:t>
                </a:r>
                <a:r>
                  <a:rPr lang="en-US" dirty="0"/>
                  <a:t> um </a:t>
                </a:r>
                <a:r>
                  <a:rPr lang="en-US" dirty="0" err="1"/>
                  <a:t>sich</a:t>
                </a:r>
                <a:r>
                  <a:rPr lang="en-US" dirty="0"/>
                  <a:t> an die Umwelt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anzupassen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F8D795F0-9FFA-1E13-A298-9E3F18762C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7" y="3335206"/>
                <a:ext cx="6966314" cy="3002933"/>
              </a:xfrm>
              <a:blipFill>
                <a:blip r:embed="rId4"/>
                <a:stretch>
                  <a:fillRect l="-1275" t="-126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310" name="Group 11309">
            <a:extLst>
              <a:ext uri="{FF2B5EF4-FFF2-40B4-BE49-F238E27FC236}">
                <a16:creationId xmlns:a16="http://schemas.microsoft.com/office/drawing/2014/main" id="{53499997-BC46-4896-AEA5-37EC629D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311" name="Straight Connector 11310">
              <a:extLst>
                <a:ext uri="{FF2B5EF4-FFF2-40B4-BE49-F238E27FC236}">
                  <a16:creationId xmlns:a16="http://schemas.microsoft.com/office/drawing/2014/main" id="{ADA461E0-415F-4E8B-8B08-2C975693D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2" name="Straight Connector 11311">
              <a:extLst>
                <a:ext uri="{FF2B5EF4-FFF2-40B4-BE49-F238E27FC236}">
                  <a16:creationId xmlns:a16="http://schemas.microsoft.com/office/drawing/2014/main" id="{AD1EDD03-89DD-456E-BB53-FA43BE25A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3" name="Straight Connector 11312">
              <a:extLst>
                <a:ext uri="{FF2B5EF4-FFF2-40B4-BE49-F238E27FC236}">
                  <a16:creationId xmlns:a16="http://schemas.microsoft.com/office/drawing/2014/main" id="{72A76E89-A44E-4207-8F8A-F853ED8A3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4" name="Straight Connector 11313">
              <a:extLst>
                <a:ext uri="{FF2B5EF4-FFF2-40B4-BE49-F238E27FC236}">
                  <a16:creationId xmlns:a16="http://schemas.microsoft.com/office/drawing/2014/main" id="{3C81BA9D-E2BC-4AD2-B816-5DE100BC8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5" name="Straight Connector 11314">
              <a:extLst>
                <a:ext uri="{FF2B5EF4-FFF2-40B4-BE49-F238E27FC236}">
                  <a16:creationId xmlns:a16="http://schemas.microsoft.com/office/drawing/2014/main" id="{EA155025-B3E7-46D2-B556-80A8E9083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6" name="Straight Connector 11315">
              <a:extLst>
                <a:ext uri="{FF2B5EF4-FFF2-40B4-BE49-F238E27FC236}">
                  <a16:creationId xmlns:a16="http://schemas.microsoft.com/office/drawing/2014/main" id="{DAAE4CEE-0410-46B5-B649-E3754C5394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7" name="Straight Connector 11316">
              <a:extLst>
                <a:ext uri="{FF2B5EF4-FFF2-40B4-BE49-F238E27FC236}">
                  <a16:creationId xmlns:a16="http://schemas.microsoft.com/office/drawing/2014/main" id="{C86DDB39-DB80-43C8-A5AF-24AE5841B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8" name="Straight Connector 11317">
              <a:extLst>
                <a:ext uri="{FF2B5EF4-FFF2-40B4-BE49-F238E27FC236}">
                  <a16:creationId xmlns:a16="http://schemas.microsoft.com/office/drawing/2014/main" id="{EF3BE8C2-40CB-46C0-9536-BA1C51AF92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19" name="Straight Connector 11318">
              <a:extLst>
                <a:ext uri="{FF2B5EF4-FFF2-40B4-BE49-F238E27FC236}">
                  <a16:creationId xmlns:a16="http://schemas.microsoft.com/office/drawing/2014/main" id="{BE2D5D2E-1F38-48BC-B038-9DA190B8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0" name="Straight Connector 11319">
              <a:extLst>
                <a:ext uri="{FF2B5EF4-FFF2-40B4-BE49-F238E27FC236}">
                  <a16:creationId xmlns:a16="http://schemas.microsoft.com/office/drawing/2014/main" id="{8289E300-BEF0-4977-919B-F3367CF87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1" name="Straight Connector 11320">
              <a:extLst>
                <a:ext uri="{FF2B5EF4-FFF2-40B4-BE49-F238E27FC236}">
                  <a16:creationId xmlns:a16="http://schemas.microsoft.com/office/drawing/2014/main" id="{F12B4899-7298-454D-90B9-382ACAEAA8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2" name="Straight Connector 11321">
              <a:extLst>
                <a:ext uri="{FF2B5EF4-FFF2-40B4-BE49-F238E27FC236}">
                  <a16:creationId xmlns:a16="http://schemas.microsoft.com/office/drawing/2014/main" id="{686FBE75-F4D3-48DD-85D2-593D0C1B3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3" name="Straight Connector 11322">
              <a:extLst>
                <a:ext uri="{FF2B5EF4-FFF2-40B4-BE49-F238E27FC236}">
                  <a16:creationId xmlns:a16="http://schemas.microsoft.com/office/drawing/2014/main" id="{AE586789-549A-4D87-8967-6DCD5DEDF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4" name="Straight Connector 11323">
              <a:extLst>
                <a:ext uri="{FF2B5EF4-FFF2-40B4-BE49-F238E27FC236}">
                  <a16:creationId xmlns:a16="http://schemas.microsoft.com/office/drawing/2014/main" id="{B66293A2-B541-4BE7-8C99-1B730BB4DA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5" name="Straight Connector 11324">
              <a:extLst>
                <a:ext uri="{FF2B5EF4-FFF2-40B4-BE49-F238E27FC236}">
                  <a16:creationId xmlns:a16="http://schemas.microsoft.com/office/drawing/2014/main" id="{F2938820-6D84-479D-B608-354903781A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6" name="Straight Connector 11325">
              <a:extLst>
                <a:ext uri="{FF2B5EF4-FFF2-40B4-BE49-F238E27FC236}">
                  <a16:creationId xmlns:a16="http://schemas.microsoft.com/office/drawing/2014/main" id="{98EE07FC-6A61-4C78-BAF6-86E2FD543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7" name="Straight Connector 11326">
              <a:extLst>
                <a:ext uri="{FF2B5EF4-FFF2-40B4-BE49-F238E27FC236}">
                  <a16:creationId xmlns:a16="http://schemas.microsoft.com/office/drawing/2014/main" id="{9C4E5A61-6E0E-44DD-B47E-9547F3A54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8" name="Straight Connector 11327">
              <a:extLst>
                <a:ext uri="{FF2B5EF4-FFF2-40B4-BE49-F238E27FC236}">
                  <a16:creationId xmlns:a16="http://schemas.microsoft.com/office/drawing/2014/main" id="{948B355A-1131-4815-881C-3949360FA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29" name="Straight Connector 11328">
              <a:extLst>
                <a:ext uri="{FF2B5EF4-FFF2-40B4-BE49-F238E27FC236}">
                  <a16:creationId xmlns:a16="http://schemas.microsoft.com/office/drawing/2014/main" id="{873D903E-5A72-42B5-B741-95081B06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0" name="Straight Connector 11329">
              <a:extLst>
                <a:ext uri="{FF2B5EF4-FFF2-40B4-BE49-F238E27FC236}">
                  <a16:creationId xmlns:a16="http://schemas.microsoft.com/office/drawing/2014/main" id="{65769BB5-F1CF-4A57-A2E8-2ED9F9DDF0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1" name="Straight Connector 11330">
              <a:extLst>
                <a:ext uri="{FF2B5EF4-FFF2-40B4-BE49-F238E27FC236}">
                  <a16:creationId xmlns:a16="http://schemas.microsoft.com/office/drawing/2014/main" id="{E4F9ABF1-4E55-4D70-ACF2-DB7D62C7D4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2" name="Straight Connector 11331">
              <a:extLst>
                <a:ext uri="{FF2B5EF4-FFF2-40B4-BE49-F238E27FC236}">
                  <a16:creationId xmlns:a16="http://schemas.microsoft.com/office/drawing/2014/main" id="{2FD75E62-63B6-4237-88D5-02A90DDF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3" name="Straight Connector 11332">
              <a:extLst>
                <a:ext uri="{FF2B5EF4-FFF2-40B4-BE49-F238E27FC236}">
                  <a16:creationId xmlns:a16="http://schemas.microsoft.com/office/drawing/2014/main" id="{C6A41C83-58E2-4EE6-864C-DB7DE375A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4" name="Straight Connector 11333">
              <a:extLst>
                <a:ext uri="{FF2B5EF4-FFF2-40B4-BE49-F238E27FC236}">
                  <a16:creationId xmlns:a16="http://schemas.microsoft.com/office/drawing/2014/main" id="{F1162541-E8F8-4926-91B8-AD9F51415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5" name="Straight Connector 11334">
              <a:extLst>
                <a:ext uri="{FF2B5EF4-FFF2-40B4-BE49-F238E27FC236}">
                  <a16:creationId xmlns:a16="http://schemas.microsoft.com/office/drawing/2014/main" id="{33E6FB3D-A8E2-4B96-B87B-EEEC499F8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6" name="Straight Connector 11335">
              <a:extLst>
                <a:ext uri="{FF2B5EF4-FFF2-40B4-BE49-F238E27FC236}">
                  <a16:creationId xmlns:a16="http://schemas.microsoft.com/office/drawing/2014/main" id="{30766009-515D-4494-BFF6-AC554CBCD0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7" name="Straight Connector 11336">
              <a:extLst>
                <a:ext uri="{FF2B5EF4-FFF2-40B4-BE49-F238E27FC236}">
                  <a16:creationId xmlns:a16="http://schemas.microsoft.com/office/drawing/2014/main" id="{14C1372F-2169-48C6-8AEB-411E8405B2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8" name="Straight Connector 11337">
              <a:extLst>
                <a:ext uri="{FF2B5EF4-FFF2-40B4-BE49-F238E27FC236}">
                  <a16:creationId xmlns:a16="http://schemas.microsoft.com/office/drawing/2014/main" id="{973FA4F1-4239-4336-BB84-8E3BBCD7F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39" name="Straight Connector 11338">
              <a:extLst>
                <a:ext uri="{FF2B5EF4-FFF2-40B4-BE49-F238E27FC236}">
                  <a16:creationId xmlns:a16="http://schemas.microsoft.com/office/drawing/2014/main" id="{2E90E0AA-C864-445E-AC17-96D1C90CB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0" name="Straight Connector 11339">
              <a:extLst>
                <a:ext uri="{FF2B5EF4-FFF2-40B4-BE49-F238E27FC236}">
                  <a16:creationId xmlns:a16="http://schemas.microsoft.com/office/drawing/2014/main" id="{5D4D2F48-C2BF-4C1C-82B9-FEB42F3CD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41" name="Straight Connector 11340">
              <a:extLst>
                <a:ext uri="{FF2B5EF4-FFF2-40B4-BE49-F238E27FC236}">
                  <a16:creationId xmlns:a16="http://schemas.microsoft.com/office/drawing/2014/main" id="{96BB855D-6213-4C07-A21A-F0250B89F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1A326C8-7D2A-2F75-58D9-8F9BB7070C51}"/>
                  </a:ext>
                </a:extLst>
              </p:cNvPr>
              <p:cNvSpPr txBox="1"/>
              <p:nvPr/>
            </p:nvSpPr>
            <p:spPr>
              <a:xfrm>
                <a:off x="7109345" y="5841186"/>
                <a:ext cx="4899457" cy="929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/>
                  <a:t>Interaktion mit verschiedenen Bakterienproteinen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dirty="0"/>
                          </m:ctrlPr>
                        </m:sSupPr>
                        <m:e>
                          <m:r>
                            <a:rPr lang="de-DE" dirty="0"/>
                            <m:t>(</m:t>
                          </m:r>
                          <m:r>
                            <m:rPr>
                              <m:sty m:val="p"/>
                            </m:rPr>
                            <a:rPr lang="de-DE" i="0" dirty="0" err="1"/>
                            <m:t>Sivaneson</m:t>
                          </m:r>
                          <m:r>
                            <a:rPr lang="de-DE" i="0" dirty="0"/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0" dirty="0"/>
                            <m:t>et</m:t>
                          </m:r>
                          <m:r>
                            <a:rPr lang="de-DE" i="0" dirty="0"/>
                            <m:t> </m:t>
                          </m:r>
                          <m:r>
                            <m:rPr>
                              <m:sty m:val="p"/>
                            </m:rPr>
                            <a:rPr lang="de-DE" i="0" dirty="0"/>
                            <m:t>Al</m:t>
                          </m:r>
                          <m:r>
                            <a:rPr lang="de-DE" i="0" dirty="0"/>
                            <m:t>, 2010)</m:t>
                          </m:r>
                        </m:e>
                        <m:sup>
                          <m:r>
                            <a:rPr lang="de-DE" dirty="0"/>
                            <m:t>9</m:t>
                          </m:r>
                        </m:sup>
                      </m:sSup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11A326C8-7D2A-2F75-58D9-8F9BB7070C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9345" y="5841186"/>
                <a:ext cx="4899457" cy="929550"/>
              </a:xfrm>
              <a:prstGeom prst="rect">
                <a:avLst/>
              </a:prstGeom>
              <a:blipFill>
                <a:blip r:embed="rId5"/>
                <a:stretch>
                  <a:fillRect t="-2667" b="-5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78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DFC14-2A31-71A2-0C0C-DF740F70D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33" y="0"/>
            <a:ext cx="8881546" cy="1442463"/>
          </a:xfrm>
        </p:spPr>
        <p:txBody>
          <a:bodyPr>
            <a:normAutofit/>
          </a:bodyPr>
          <a:lstStyle/>
          <a:p>
            <a:r>
              <a:rPr lang="de-DE" dirty="0"/>
              <a:t>Weitere </a:t>
            </a:r>
            <a:r>
              <a:rPr lang="de-DE" dirty="0" err="1"/>
              <a:t>Histonmodifikationen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C8049-4B4E-77BA-54B9-607C1A415A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5066" y="2567613"/>
                <a:ext cx="4241842" cy="3564436"/>
              </a:xfrm>
            </p:spPr>
            <p:txBody>
              <a:bodyPr/>
              <a:lstStyle/>
              <a:p>
                <a:r>
                  <a:rPr lang="de-DE" dirty="0"/>
                  <a:t>Weitere Bindungen erhöhen</a:t>
                </a:r>
                <a:br>
                  <a:rPr lang="de-DE" dirty="0"/>
                </a:br>
                <a:r>
                  <a:rPr lang="de-DE" dirty="0"/>
                  <a:t>die Komplexität des Systems.</a:t>
                </a:r>
                <a:br>
                  <a:rPr lang="de-DE" dirty="0"/>
                </a:br>
                <a:endParaRPr lang="de-DE" dirty="0"/>
              </a:p>
              <a:p>
                <a:r>
                  <a:rPr lang="de-DE" dirty="0"/>
                  <a:t>Schwänze der Histone werden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de-DE" dirty="0"/>
                          <m:t>modifiziert</m:t>
                        </m:r>
                        <m:r>
                          <m:rPr>
                            <m:nor/>
                          </m:rPr>
                          <a:rPr lang="de-DE" dirty="0"/>
                          <m:t>.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sup>
                    </m:sSup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23AC8049-4B4E-77BA-54B9-607C1A415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5066" y="2567613"/>
                <a:ext cx="4241842" cy="3564436"/>
              </a:xfrm>
              <a:blipFill>
                <a:blip r:embed="rId2"/>
                <a:stretch>
                  <a:fillRect l="-597" t="-71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figure 1">
            <a:extLst>
              <a:ext uri="{FF2B5EF4-FFF2-40B4-BE49-F238E27FC236}">
                <a16:creationId xmlns:a16="http://schemas.microsoft.com/office/drawing/2014/main" id="{1446CBF6-E173-0965-4FEC-76B6E6B5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1646435"/>
            <a:ext cx="5671059" cy="3576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8266C489-DCA0-BAF7-3AF5-4D44C2F4B45A}"/>
              </a:ext>
            </a:extLst>
          </p:cNvPr>
          <p:cNvSpPr txBox="1"/>
          <p:nvPr/>
        </p:nvSpPr>
        <p:spPr>
          <a:xfrm>
            <a:off x="5444331" y="6017194"/>
            <a:ext cx="61150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2000" dirty="0" err="1">
                <a:solidFill>
                  <a:schemeClr val="tx2"/>
                </a:solidFill>
              </a:rPr>
              <a:t>Histonmodifikationen</a:t>
            </a:r>
            <a:r>
              <a:rPr lang="de-DE" sz="2000" dirty="0">
                <a:solidFill>
                  <a:schemeClr val="tx2"/>
                </a:solidFill>
              </a:rPr>
              <a:t> – Übersicht (Bannister &amp; </a:t>
            </a:r>
            <a:r>
              <a:rPr lang="de-DE" sz="2000" dirty="0" err="1">
                <a:solidFill>
                  <a:schemeClr val="tx2"/>
                </a:solidFill>
              </a:rPr>
              <a:t>Kouzarides</a:t>
            </a:r>
            <a:r>
              <a:rPr lang="de-DE" sz="2000" dirty="0">
                <a:solidFill>
                  <a:schemeClr val="tx2"/>
                </a:solidFill>
              </a:rPr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1888119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6828E5-214C-99DA-67FF-494C5A1C5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Eukaryoten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1ACD89-6504-E0EA-604D-D282473BC7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2844" y="2807270"/>
            <a:ext cx="5693156" cy="356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err="1"/>
              <a:t>Readerproteine</a:t>
            </a:r>
            <a:r>
              <a:rPr lang="de-DE" dirty="0"/>
              <a:t>:</a:t>
            </a:r>
          </a:p>
          <a:p>
            <a:r>
              <a:rPr lang="de-DE" dirty="0"/>
              <a:t>Lesen und Interpretieren von Markierungen</a:t>
            </a:r>
          </a:p>
          <a:p>
            <a:r>
              <a:rPr lang="de-DE" dirty="0"/>
              <a:t>Speicherdauer über mehrere Zellzyklen möglich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b="1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Bromodomänen</a:t>
            </a:r>
            <a:r>
              <a:rPr lang="de-DE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erkennen z.B. </a:t>
            </a:r>
            <a:r>
              <a:rPr lang="de-DE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Acetylisierung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5AF2651-5C13-BF13-A94D-25D6D5FF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451" y="1514420"/>
            <a:ext cx="5480580" cy="356443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D4CB4F5-004E-5B55-CCDB-0E9C7E4E1064}"/>
              </a:ext>
            </a:extLst>
          </p:cNvPr>
          <p:cNvSpPr txBox="1"/>
          <p:nvPr/>
        </p:nvSpPr>
        <p:spPr>
          <a:xfrm>
            <a:off x="6841030" y="5078857"/>
            <a:ext cx="4621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Histon Modifizierung mit Reader Proteinstrukturen (Prohaska et Al, 2010) </a:t>
            </a:r>
          </a:p>
        </p:txBody>
      </p:sp>
    </p:spTree>
    <p:extLst>
      <p:ext uri="{BB962C8B-B14F-4D97-AF65-F5344CB8AC3E}">
        <p14:creationId xmlns:p14="http://schemas.microsoft.com/office/powerpoint/2010/main" val="17044253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7A0715-C385-EB79-70C0-A149FE777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F8FF55-49F9-2C36-4DDB-5D7B9EBFC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3518003" cy="3564436"/>
          </a:xfrm>
        </p:spPr>
        <p:txBody>
          <a:bodyPr/>
          <a:lstStyle/>
          <a:p>
            <a:r>
              <a:rPr lang="de-DE" dirty="0"/>
              <a:t>Implementierung C++</a:t>
            </a:r>
          </a:p>
          <a:p>
            <a:pPr lvl="1"/>
            <a:r>
              <a:rPr lang="de-DE" dirty="0"/>
              <a:t>Verschiedene </a:t>
            </a:r>
            <a:r>
              <a:rPr lang="de-DE" dirty="0" err="1"/>
              <a:t>Histonmodifikationen</a:t>
            </a:r>
            <a:endParaRPr lang="de-DE" dirty="0"/>
          </a:p>
          <a:p>
            <a:pPr marL="228600" lvl="1" indent="0">
              <a:buNone/>
            </a:pPr>
            <a:endParaRPr lang="de-DE" dirty="0"/>
          </a:p>
          <a:p>
            <a:r>
              <a:rPr lang="de-DE" dirty="0"/>
              <a:t>Visualisierung des Frameworks für Informatiker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CE5F475-873D-580E-C167-CD1CBAE8B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9082" y="4122349"/>
            <a:ext cx="7772400" cy="229691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BCE2465E-E5B0-E533-631E-EC30EB570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63" y="438733"/>
            <a:ext cx="5480580" cy="356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00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48618E9-EE2D-4864-9EEE-58939BD4F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17D1EC0-23FF-4FC8-B22D-E34878EAA4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AB929A7-258C-4469-AAB4-A67D713F7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A635CDB-2D00-49D5-B26E-0694A2500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4288D7A-F857-418D-92F2-368E841B9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1084F50-7F3C-4A4A-877E-FFD9EC7CD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31E64C1-F4C0-4A94-B319-BB1A0A245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3D8374-8052-417F-AB69-B97EAC43D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7750734-4D51-4019-A003-38A3DE49B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B693D1-DBA2-4D3B-9B37-D9EE8C411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CD3EA8-E4C0-4AF6-817F-F9F29157A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170FB3-B397-4AC9-85FD-65388F26D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5EC0B9-49C7-4777-AEC5-B5EF8DE40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902048B-30F7-4434-87A5-140F9BB4B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500A6E2-A41C-4751-8A4E-9A0C5718D9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C259517-7BE7-45F9-81C0-3A6362BF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652F56-7B71-42B2-AB68-22204A6DF1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059830E-1C3D-4D42-8789-524971CB4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53325A7-86D3-4B52-A7E3-ADDF408B40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D53F46F-EC12-484C-A4E7-791E57687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64ED9CA-8950-47B8-A9ED-22B45CE15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4429F7B-9FD7-438F-8ECA-3FCAD00618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C558100-D455-4B41-890C-BCC898B2D1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2886397-398A-4318-BE16-2CBAC1902F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32A3A6-CE6E-4ABD-8522-2C8DC88C0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014C09-5B84-4798-8BDE-C80D76E67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A29EB9E-ED9D-4C69-8A26-9A7A0A830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2899F9-1795-416F-8F3D-26EEB684D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E3043474-8625-495C-BD06-3627FD286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D432CE47-7631-408E-8DDC-79EE378B7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2C8832D-8B8D-4036-B913-2D3631432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CCEFEAF-E87B-4FF2-A947-94CABAA0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2437C4A8-8E3A-4ADA-93B9-64737CE1A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A706956-04C2-4ACD-BBB0-A7A81707B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601B0AA-6489-4B15-92C9-27A5ECCC7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6D1C4333-CF33-49A9-9F67-47E2C4C5C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223E684-2974-4FEC-9EEE-A0667DEBED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220368F-20CA-47F2-8A59-88E5B812B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5C9B857-B16F-4170-AE03-3704F5E94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2737506-B061-48FE-81A1-3907D6E1F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D223AC4-2FFC-4C1D-B6D1-8E58C4B663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0BA289D-D29F-4B88-881E-3AA28F5DA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28CCC501-7F77-4135-AC9C-21DCCA838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DA301DE6-BB42-4D52-BFCC-98ED76631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1AB54C9E-ECFA-4225-BF4E-12F54731B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1749679-C5EC-4E8E-94C3-590E58080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7B99D1E7-8AB6-4E09-92B9-F37FAE599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2FDA828-C12F-4012-9EEB-89C6C1CF8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9726CAE-1AB0-4547-95D3-3E870C308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0D5E4455-64AB-4DB7-970E-FBB8FC051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3F4F923-6E41-471E-80A9-1F9251735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82689FE-2454-487C-862F-F8E1EF346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54AC8B8-CD27-45A6-862E-29E40CD92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50FFB7C-55B7-4F77-807A-6D9EB35E1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A87A8A7-6370-4CB5-BC73-F49A3579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238B117-6B73-40E8-AA5B-E7BF8959F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1F1F956-02E3-4CB0-9D6C-9FAD9486A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FEA10D7-89A2-44F6-AB6C-22ED43938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FB599E6-F770-41FE-812F-1F7EC2659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0A57962-0140-41EE-90BD-7E5AF65371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E82C320E-220E-4993-A32F-41CE4F1BB2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C714895B-D1F4-4479-94D5-420064660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C0062BF-7CC4-4136-AA03-CC9BE3EA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5D9F14E1-DD45-4E78-B9B8-7D2BC7214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9DA047DA-EAB5-4971-9097-C13FFBC0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77A6927E-2BDF-B9C9-F4E0-E9F6B53E5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746124"/>
            <a:ext cx="10318750" cy="267977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Diskussion</a:t>
            </a:r>
          </a:p>
        </p:txBody>
      </p:sp>
      <p:sp>
        <p:nvSpPr>
          <p:cNvPr id="77" name="Right Triangle 76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5" y="2607905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684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4889C-6851-53FF-854F-276E7CE53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Quellen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A307C2-85EB-C2F3-75AA-13F4E8CB8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939" y="2340130"/>
            <a:ext cx="10458140" cy="4517870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Biology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Online. (2022, June 16).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Chromatin - Definition and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Examples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-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Biology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Online Dictionary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Biology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Articles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Tutorials &amp; Dictionary Online.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www.biologyonline.com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dictionary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chromatin</a:t>
            </a:r>
            <a:endParaRPr lang="de-DE" sz="18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Computer - Central Processing Unit (CPU)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www.tutorialspoint.com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computer_fundamentals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computer_cpu.htm</a:t>
            </a:r>
            <a:r>
              <a:rPr lang="de-DE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(Bild)</a:t>
            </a:r>
            <a:endParaRPr lang="de-DE" sz="1800" b="0" i="1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Modeling Multi-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Threaded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processors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(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n.d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.).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www.fortra.com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resources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articles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-multi-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threaded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processors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(Bild)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Brause, R. (2017). Übersicht. In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Springer eBooks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(S. 1–26).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/10.1007/978-3-662-54100-5_1 (Bild)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Huang, M.,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Mielikainen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Huang, B., Huang, H. A., &amp; Goldberg, M. D. (2012). On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acceleration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Eta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Ferrier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Cloud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Microphysics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Scheme in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Weather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Research and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Forecasting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(WRF)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 GPU.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Proceedings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SPIE,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International Society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for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Optical Engineering/Proceedings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SPIE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8539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85390K.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/10.1117/12.976908 (Bild &amp; Inhalt)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Hocher, A., Laursen, S. P., Radford, P., Tyson, J., Lambert, C., Stevens, K. M., Montoya, A.,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Shliaha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P. V.,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Picardeau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Sockett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E., Luger, K. &amp; Warnecke, T. (2023).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Histones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with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unconventional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DNA-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binding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vitro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are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major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chromatin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constituents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bacterium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Bdellovibrio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bacteriovorus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Nature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Microbiology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(11), 2006–2019.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/10.1038/s41564-023-01492-x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Dame, R. T. &amp;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Tark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-Dame, M. (2016).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Bacterial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chromatin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converging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views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at different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scales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Current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Opinion in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Cell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Biology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40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60–65.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/10.1016/j.ceb.2016.02.015 (Bild, Text)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Kievit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 (2011). Biofilms. In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Elsevier eBooks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(S. 547–558).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/10.1016/b978-0-08-088504-9.00064-7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Sivaneson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M., Mikkelsen, H., Ventre, I.,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Bordi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 &amp;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Filloux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 (2010).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Two‐component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regulatory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systems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Pseudomonas aeruginosa: an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intricate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network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mediating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fimbrial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efflux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pump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expression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Molecular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Microbiology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79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(5), 1353–1366.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/10.1111/j.1365-2958.2010.07527.x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Wilson, D.,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Pethica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R., Zhou, Y., Talbot, C., Vogel, C., Madera, M.,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Chothia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 &amp; Gough, J. (2008). SUPERFAMILY—sophisticated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comparative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genomics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mining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visualization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phylogeny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Nucleic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Acids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Research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37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(suppl_1), D380–D386.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/10.1093/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/gkn762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Andreeva, A.,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Howorth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D.,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Chandonia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J., Brenner, S. E., Hubbard, T. J. P.,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Chothia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C. &amp;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Murzin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A. G. (2007). Data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growth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its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impact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SCOP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database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new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developments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Nucleic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Acids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Research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36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(Database), D419–D425.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/10.1093/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nar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/gkm993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Worsley-Hunt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R., Bernard, V. &amp; Wasserman, W. W. (2011).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Identification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cis-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regulatory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sequence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variations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individual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genome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sequences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Genome Medicine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3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(10), 65.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/10.1186/gm281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Tollefsbol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 (2014). Transgenerational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epigenetics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Elsevier eBooks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/10.1016/c2012-0-02853-0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Bannister, A. J. &amp;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Kouzarides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T. (2011). Regulation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of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chromatin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histone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modifications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  <a:r>
              <a:rPr lang="de-DE" sz="1800" b="0" i="1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Cell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Research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21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(3), 381–395.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/10.1038/cr.2011.22</a:t>
            </a:r>
            <a:endParaRPr lang="de-DE" sz="18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Yu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, R. &amp; Chen, D. (2022).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Exploring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plant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transcription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factor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regulatory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 In </a:t>
            </a:r>
            <a:r>
              <a:rPr lang="de-DE" sz="1800" b="0" i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Springer eBooks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(S. 171–195). https://</a:t>
            </a:r>
            <a:r>
              <a:rPr lang="de-DE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doi.org</a:t>
            </a:r>
            <a:r>
              <a:rPr lang="de-DE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/10.1007/978-981-16-6795-4_9</a:t>
            </a:r>
          </a:p>
          <a:p>
            <a:pPr marL="342900" indent="-342900">
              <a:buFont typeface="+mj-lt"/>
              <a:buAutoNum type="arabicPeriod"/>
            </a:pPr>
            <a:endParaRPr lang="de-DE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de-DE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endParaRPr lang="de-DE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de-DE" sz="18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9105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5591A4A5-C00F-4B45-9735-FD2841BF3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62" name="Straight Connector 2061">
              <a:extLst>
                <a:ext uri="{FF2B5EF4-FFF2-40B4-BE49-F238E27FC236}">
                  <a16:creationId xmlns:a16="http://schemas.microsoft.com/office/drawing/2014/main" id="{7A16FDB6-C8B8-4BB9-B5F6-C9E7D1549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3" name="Straight Connector 2062">
              <a:extLst>
                <a:ext uri="{FF2B5EF4-FFF2-40B4-BE49-F238E27FC236}">
                  <a16:creationId xmlns:a16="http://schemas.microsoft.com/office/drawing/2014/main" id="{D65D67BC-2831-45D1-804D-2B848B7FF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4" name="Straight Connector 2063">
              <a:extLst>
                <a:ext uri="{FF2B5EF4-FFF2-40B4-BE49-F238E27FC236}">
                  <a16:creationId xmlns:a16="http://schemas.microsoft.com/office/drawing/2014/main" id="{B3254059-39EC-48CC-B948-9EE6B0551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5" name="Straight Connector 2064">
              <a:extLst>
                <a:ext uri="{FF2B5EF4-FFF2-40B4-BE49-F238E27FC236}">
                  <a16:creationId xmlns:a16="http://schemas.microsoft.com/office/drawing/2014/main" id="{AF3E0572-7D5E-4FAA-B67C-23A9C6D71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6" name="Straight Connector 2065">
              <a:extLst>
                <a:ext uri="{FF2B5EF4-FFF2-40B4-BE49-F238E27FC236}">
                  <a16:creationId xmlns:a16="http://schemas.microsoft.com/office/drawing/2014/main" id="{2C5F1231-CF22-4258-B764-592B6CB8D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7" name="Straight Connector 2066">
              <a:extLst>
                <a:ext uri="{FF2B5EF4-FFF2-40B4-BE49-F238E27FC236}">
                  <a16:creationId xmlns:a16="http://schemas.microsoft.com/office/drawing/2014/main" id="{1B2C5387-42A2-4464-BF18-E70B0227B9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8" name="Straight Connector 2067">
              <a:extLst>
                <a:ext uri="{FF2B5EF4-FFF2-40B4-BE49-F238E27FC236}">
                  <a16:creationId xmlns:a16="http://schemas.microsoft.com/office/drawing/2014/main" id="{2926F39D-AFC8-4FF6-9211-84AA77717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9" name="Straight Connector 2068">
              <a:extLst>
                <a:ext uri="{FF2B5EF4-FFF2-40B4-BE49-F238E27FC236}">
                  <a16:creationId xmlns:a16="http://schemas.microsoft.com/office/drawing/2014/main" id="{0D812696-9AF7-4D2B-A041-80C015F3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0" name="Straight Connector 2069">
              <a:extLst>
                <a:ext uri="{FF2B5EF4-FFF2-40B4-BE49-F238E27FC236}">
                  <a16:creationId xmlns:a16="http://schemas.microsoft.com/office/drawing/2014/main" id="{CE6CB557-1E5B-4D2D-9330-8EB4AF730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1" name="Straight Connector 2070">
              <a:extLst>
                <a:ext uri="{FF2B5EF4-FFF2-40B4-BE49-F238E27FC236}">
                  <a16:creationId xmlns:a16="http://schemas.microsoft.com/office/drawing/2014/main" id="{A03A4B30-3A15-4294-9BED-E7317857F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2" name="Straight Connector 2071">
              <a:extLst>
                <a:ext uri="{FF2B5EF4-FFF2-40B4-BE49-F238E27FC236}">
                  <a16:creationId xmlns:a16="http://schemas.microsoft.com/office/drawing/2014/main" id="{0E7B8343-CDF9-4023-9FBF-F4ADE601B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3" name="Straight Connector 2072">
              <a:extLst>
                <a:ext uri="{FF2B5EF4-FFF2-40B4-BE49-F238E27FC236}">
                  <a16:creationId xmlns:a16="http://schemas.microsoft.com/office/drawing/2014/main" id="{9BB30BD5-639D-4F53-BC6C-2A8D0FFFE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4" name="Straight Connector 2073">
              <a:extLst>
                <a:ext uri="{FF2B5EF4-FFF2-40B4-BE49-F238E27FC236}">
                  <a16:creationId xmlns:a16="http://schemas.microsoft.com/office/drawing/2014/main" id="{8D7E1947-04B8-4F0B-9E3C-FC4E26D61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83EDB6D6-D309-48D4-87F4-AAED7C57C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6" name="Straight Connector 2075">
              <a:extLst>
                <a:ext uri="{FF2B5EF4-FFF2-40B4-BE49-F238E27FC236}">
                  <a16:creationId xmlns:a16="http://schemas.microsoft.com/office/drawing/2014/main" id="{0F2E163F-B043-43B7-85CE-36F2136BAB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1F6CB03C-E3B1-4D22-ABA3-986CC09FB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8" name="Straight Connector 2077">
              <a:extLst>
                <a:ext uri="{FF2B5EF4-FFF2-40B4-BE49-F238E27FC236}">
                  <a16:creationId xmlns:a16="http://schemas.microsoft.com/office/drawing/2014/main" id="{39B41E31-EE5F-423F-8B88-3B56009A3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9" name="Straight Connector 2078">
              <a:extLst>
                <a:ext uri="{FF2B5EF4-FFF2-40B4-BE49-F238E27FC236}">
                  <a16:creationId xmlns:a16="http://schemas.microsoft.com/office/drawing/2014/main" id="{B59D4FE6-B271-4427-8273-0B80EF136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0" name="Straight Connector 2079">
              <a:extLst>
                <a:ext uri="{FF2B5EF4-FFF2-40B4-BE49-F238E27FC236}">
                  <a16:creationId xmlns:a16="http://schemas.microsoft.com/office/drawing/2014/main" id="{6F7D26D0-83A1-41B0-82E3-FB5D3E9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1" name="Straight Connector 2080">
              <a:extLst>
                <a:ext uri="{FF2B5EF4-FFF2-40B4-BE49-F238E27FC236}">
                  <a16:creationId xmlns:a16="http://schemas.microsoft.com/office/drawing/2014/main" id="{07E47C02-EBB8-4368-815C-FEDA23368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2" name="Straight Connector 2081">
              <a:extLst>
                <a:ext uri="{FF2B5EF4-FFF2-40B4-BE49-F238E27FC236}">
                  <a16:creationId xmlns:a16="http://schemas.microsoft.com/office/drawing/2014/main" id="{8E61DA55-8618-4048-A65A-41E072D9FF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3" name="Straight Connector 2082">
              <a:extLst>
                <a:ext uri="{FF2B5EF4-FFF2-40B4-BE49-F238E27FC236}">
                  <a16:creationId xmlns:a16="http://schemas.microsoft.com/office/drawing/2014/main" id="{4DFC058B-6608-4509-92E1-D4D0D5BD5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4" name="Straight Connector 2083">
              <a:extLst>
                <a:ext uri="{FF2B5EF4-FFF2-40B4-BE49-F238E27FC236}">
                  <a16:creationId xmlns:a16="http://schemas.microsoft.com/office/drawing/2014/main" id="{9E3652A3-36D6-4E0C-B7FB-52CD69E9C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5" name="Straight Connector 2084">
              <a:extLst>
                <a:ext uri="{FF2B5EF4-FFF2-40B4-BE49-F238E27FC236}">
                  <a16:creationId xmlns:a16="http://schemas.microsoft.com/office/drawing/2014/main" id="{8BF82BE6-B2D5-4FA1-98B4-1E0072C39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6" name="Straight Connector 2085">
              <a:extLst>
                <a:ext uri="{FF2B5EF4-FFF2-40B4-BE49-F238E27FC236}">
                  <a16:creationId xmlns:a16="http://schemas.microsoft.com/office/drawing/2014/main" id="{AECA553C-C7B8-4353-BC4C-D622087D6F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7" name="Straight Connector 2086">
              <a:extLst>
                <a:ext uri="{FF2B5EF4-FFF2-40B4-BE49-F238E27FC236}">
                  <a16:creationId xmlns:a16="http://schemas.microsoft.com/office/drawing/2014/main" id="{1F802227-5CA9-40B4-870E-495C7899C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8" name="Straight Connector 2087">
              <a:extLst>
                <a:ext uri="{FF2B5EF4-FFF2-40B4-BE49-F238E27FC236}">
                  <a16:creationId xmlns:a16="http://schemas.microsoft.com/office/drawing/2014/main" id="{11A19F9E-BB49-4808-8481-77F848C2F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9" name="Straight Connector 2088">
              <a:extLst>
                <a:ext uri="{FF2B5EF4-FFF2-40B4-BE49-F238E27FC236}">
                  <a16:creationId xmlns:a16="http://schemas.microsoft.com/office/drawing/2014/main" id="{C53A57BE-F139-4C31-8201-477E20DD2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0" name="Straight Connector 2089">
              <a:extLst>
                <a:ext uri="{FF2B5EF4-FFF2-40B4-BE49-F238E27FC236}">
                  <a16:creationId xmlns:a16="http://schemas.microsoft.com/office/drawing/2014/main" id="{99F800EC-2D85-47C7-BFB8-B146DD929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1" name="Straight Connector 2090">
              <a:extLst>
                <a:ext uri="{FF2B5EF4-FFF2-40B4-BE49-F238E27FC236}">
                  <a16:creationId xmlns:a16="http://schemas.microsoft.com/office/drawing/2014/main" id="{4478BA6D-3F48-40B1-8227-830029B62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2" name="Straight Connector 2091">
              <a:extLst>
                <a:ext uri="{FF2B5EF4-FFF2-40B4-BE49-F238E27FC236}">
                  <a16:creationId xmlns:a16="http://schemas.microsoft.com/office/drawing/2014/main" id="{421E6C45-0A76-456E-BDD6-3DCB661262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94" name="Right Triangle 2093">
            <a:extLst>
              <a:ext uri="{FF2B5EF4-FFF2-40B4-BE49-F238E27FC236}">
                <a16:creationId xmlns:a16="http://schemas.microsoft.com/office/drawing/2014/main" id="{3C541D4F-11C2-4F36-B2A3-AB9028F2A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059094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D71A95B-7340-4EA5-AE60-062854837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48" y="1131210"/>
            <a:ext cx="4038652" cy="1881178"/>
          </a:xfrm>
        </p:spPr>
        <p:txBody>
          <a:bodyPr>
            <a:normAutofit/>
          </a:bodyPr>
          <a:lstStyle/>
          <a:p>
            <a:r>
              <a:rPr lang="de-DE" sz="4100" dirty="0"/>
              <a:t>CPU – Central Processing Unit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DF03CFD-09BF-378C-D77C-9FCF4FAA6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886117"/>
            <a:ext cx="4038652" cy="3276824"/>
          </a:xfrm>
        </p:spPr>
        <p:txBody>
          <a:bodyPr>
            <a:normAutofit/>
          </a:bodyPr>
          <a:lstStyle/>
          <a:p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dirty="0"/>
              <a:t>Single Thread</a:t>
            </a:r>
          </a:p>
          <a:p>
            <a:pPr marL="0" indent="0">
              <a:buNone/>
            </a:pPr>
            <a:endParaRPr lang="de-DE" dirty="0"/>
          </a:p>
          <a:p>
            <a:pPr lvl="1"/>
            <a:r>
              <a:rPr lang="de-DE" dirty="0"/>
              <a:t>Eine Berechnung nach der anderen</a:t>
            </a:r>
          </a:p>
          <a:p>
            <a:pPr lvl="1"/>
            <a:r>
              <a:rPr lang="de-DE" dirty="0"/>
              <a:t>Probleme mit sehr hoher Frequenz</a:t>
            </a:r>
          </a:p>
        </p:txBody>
      </p:sp>
      <p:pic>
        <p:nvPicPr>
          <p:cNvPr id="2054" name="Picture 6" descr="Computer - Central Processing Unit (CPU)">
            <a:extLst>
              <a:ext uri="{FF2B5EF4-FFF2-40B4-BE49-F238E27FC236}">
                <a16:creationId xmlns:a16="http://schemas.microsoft.com/office/drawing/2014/main" id="{B745C353-DB5E-B2FB-2D49-EEE9AFA11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6333" y="1563952"/>
            <a:ext cx="6401443" cy="374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636092D-F84F-6F9D-5492-69A496CB4EB7}"/>
              </a:ext>
            </a:extLst>
          </p:cNvPr>
          <p:cNvSpPr txBox="1"/>
          <p:nvPr/>
        </p:nvSpPr>
        <p:spPr>
          <a:xfrm>
            <a:off x="5302026" y="5655307"/>
            <a:ext cx="587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Einfaches Modell einer CPU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1" u="none" strike="noStrike" dirty="0">
                <a:solidFill>
                  <a:srgbClr val="000000"/>
                </a:solidFill>
                <a:effectLst/>
              </a:rPr>
              <a:t>Computer - Central Processing Unit (CPU)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n.d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.)</a:t>
            </a:r>
            <a:r>
              <a:rPr lang="de-DE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078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B0FB5F-3FC1-CFA7-1187-C77E71AB6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Parallelität in modernen CPUs</a:t>
            </a:r>
          </a:p>
        </p:txBody>
      </p:sp>
      <p:graphicFrame>
        <p:nvGraphicFramePr>
          <p:cNvPr id="4100" name="Inhaltsplatzhalter 2">
            <a:extLst>
              <a:ext uri="{FF2B5EF4-FFF2-40B4-BE49-F238E27FC236}">
                <a16:creationId xmlns:a16="http://schemas.microsoft.com/office/drawing/2014/main" id="{02BF637E-B6F5-E69E-CAE9-536B0523B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148857"/>
              </p:ext>
            </p:extLst>
          </p:nvPr>
        </p:nvGraphicFramePr>
        <p:xfrm>
          <a:off x="691079" y="2340131"/>
          <a:ext cx="5393292" cy="3564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Multi-threaded processor">
            <a:extLst>
              <a:ext uri="{FF2B5EF4-FFF2-40B4-BE49-F238E27FC236}">
                <a16:creationId xmlns:a16="http://schemas.microsoft.com/office/drawing/2014/main" id="{08DC2BF1-0409-C950-5D5F-813F6B4E5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371" y="2605717"/>
            <a:ext cx="5416550" cy="323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4E09BDC-A6C0-4A4C-19D9-31A6602F7525}"/>
              </a:ext>
            </a:extLst>
          </p:cNvPr>
          <p:cNvSpPr txBox="1"/>
          <p:nvPr/>
        </p:nvSpPr>
        <p:spPr>
          <a:xfrm>
            <a:off x="5857041" y="5908543"/>
            <a:ext cx="587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Multi Thread &amp; Multi Core CPU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1" u="none" strike="noStrike" dirty="0">
                <a:solidFill>
                  <a:srgbClr val="000000"/>
                </a:solidFill>
                <a:effectLst/>
              </a:rPr>
              <a:t>Modeling Multi-</a:t>
            </a:r>
            <a:r>
              <a:rPr lang="de-DE" sz="1100" b="0" i="1" u="none" strike="noStrike" dirty="0" err="1">
                <a:solidFill>
                  <a:srgbClr val="000000"/>
                </a:solidFill>
                <a:effectLst/>
              </a:rPr>
              <a:t>Threaded</a:t>
            </a:r>
            <a:r>
              <a:rPr lang="de-DE" sz="1100" b="0" i="1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de-DE" sz="1100" b="0" i="1" u="none" strike="noStrike" dirty="0" err="1">
                <a:solidFill>
                  <a:srgbClr val="000000"/>
                </a:solidFill>
                <a:effectLst/>
              </a:rPr>
              <a:t>Processors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n.d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796084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5BF6BA-ABCA-4CF1-B75E-B8F6D728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694876"/>
            <a:ext cx="10325000" cy="1442463"/>
          </a:xfrm>
        </p:spPr>
        <p:txBody>
          <a:bodyPr/>
          <a:lstStyle/>
          <a:p>
            <a:r>
              <a:rPr lang="de-DE" dirty="0"/>
              <a:t>GPU – </a:t>
            </a:r>
            <a:r>
              <a:rPr lang="de-DE" dirty="0" err="1"/>
              <a:t>Graphical</a:t>
            </a:r>
            <a:r>
              <a:rPr lang="de-DE" dirty="0"/>
              <a:t> Processing 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2DB93B-047E-D4AF-75DC-D5C72DB90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1079" y="2696988"/>
                <a:ext cx="4235251" cy="356443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de-DE" dirty="0"/>
                  <a:t>Optimiert für parallele Berechnung</a:t>
                </a:r>
                <a:br>
                  <a:rPr lang="de-DE" dirty="0"/>
                </a:br>
                <a:endParaRPr lang="de-DE" dirty="0"/>
              </a:p>
              <a:p>
                <a:pPr lvl="1"/>
                <a:r>
                  <a:rPr lang="de-DE" dirty="0" err="1"/>
                  <a:t>GeForce</a:t>
                </a:r>
                <a:r>
                  <a:rPr lang="de-DE" dirty="0"/>
                  <a:t> GTX 590</a:t>
                </a:r>
              </a:p>
              <a:p>
                <a:pPr lvl="2"/>
                <a:r>
                  <a:rPr lang="de-DE" dirty="0"/>
                  <a:t>1,5 GB globaler Speicher</a:t>
                </a:r>
              </a:p>
              <a:p>
                <a:pPr lvl="2"/>
                <a:r>
                  <a:rPr lang="de-DE" dirty="0"/>
                  <a:t>2 GPU Devices</a:t>
                </a:r>
              </a:p>
              <a:p>
                <a:pPr lvl="2"/>
                <a:r>
                  <a:rPr lang="de-DE" dirty="0"/>
                  <a:t>Je 16 Multiprozessoren</a:t>
                </a:r>
              </a:p>
              <a:p>
                <a:pPr lvl="2"/>
                <a:r>
                  <a:rPr lang="de-DE" dirty="0"/>
                  <a:t>Je 32 CUDA Cores</a:t>
                </a:r>
                <a:br>
                  <a:rPr lang="de-DE" dirty="0"/>
                </a:br>
                <a:endParaRPr lang="de-DE" dirty="0"/>
              </a:p>
              <a:p>
                <a:pPr lvl="1"/>
                <a:r>
                  <a:rPr lang="de-DE" dirty="0"/>
                  <a:t>Im Schnitt 1,17 *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de-DE" dirty="0"/>
                  <a:t> Bit Speicher pro Core</a:t>
                </a:r>
              </a:p>
              <a:p>
                <a:r>
                  <a:rPr lang="de-DE" dirty="0"/>
                  <a:t>Taktung durch CPU</a:t>
                </a:r>
              </a:p>
              <a:p>
                <a:pPr lvl="2"/>
                <a:endParaRPr lang="de-DE" dirty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C22DB93B-047E-D4AF-75DC-D5C72DB90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1079" y="2696988"/>
                <a:ext cx="4235251" cy="3564436"/>
              </a:xfrm>
              <a:blipFill>
                <a:blip r:embed="rId2"/>
                <a:stretch>
                  <a:fillRect l="-299" t="-17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fik 5">
            <a:extLst>
              <a:ext uri="{FF2B5EF4-FFF2-40B4-BE49-F238E27FC236}">
                <a16:creationId xmlns:a16="http://schemas.microsoft.com/office/drawing/2014/main" id="{8E3D6E4A-07ED-3EBB-568A-DDC5C85BD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539" y="2137339"/>
            <a:ext cx="4729579" cy="33528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DC6C4867-6895-61E4-EDA0-5AF9304D5088}"/>
              </a:ext>
            </a:extLst>
          </p:cNvPr>
          <p:cNvSpPr txBox="1"/>
          <p:nvPr/>
        </p:nvSpPr>
        <p:spPr>
          <a:xfrm>
            <a:off x="5381724" y="5719901"/>
            <a:ext cx="58712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Schematische Repräsentation einer GPU (Huang et al., 2012) </a:t>
            </a:r>
          </a:p>
        </p:txBody>
      </p:sp>
    </p:spTree>
    <p:extLst>
      <p:ext uri="{BB962C8B-B14F-4D97-AF65-F5344CB8AC3E}">
        <p14:creationId xmlns:p14="http://schemas.microsoft.com/office/powerpoint/2010/main" val="160430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587656-4032-DDCB-934C-162799E0E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Control Unit (Hardware), Betriebssystem (Software)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67CA26-F83A-EAE2-1414-F0E52D0FF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Metaebene des regulatorischen Systems des Computers.</a:t>
            </a:r>
          </a:p>
        </p:txBody>
      </p:sp>
      <p:pic>
        <p:nvPicPr>
          <p:cNvPr id="10242" name="Picture 2" descr="Übersicht | SpringerLink">
            <a:extLst>
              <a:ext uri="{FF2B5EF4-FFF2-40B4-BE49-F238E27FC236}">
                <a16:creationId xmlns:a16="http://schemas.microsoft.com/office/drawing/2014/main" id="{7F4FE803-5038-7953-4D0C-13F9017DA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072" y="2970568"/>
            <a:ext cx="6788150" cy="381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7826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44362E-CDD2-89C2-2003-6420443B7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5" name="Group 7174">
            <a:extLst>
              <a:ext uri="{FF2B5EF4-FFF2-40B4-BE49-F238E27FC236}">
                <a16:creationId xmlns:a16="http://schemas.microsoft.com/office/drawing/2014/main" id="{3DB9EC85-69A4-C62C-297D-483A7DDD4F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176" name="Straight Connector 7175">
              <a:extLst>
                <a:ext uri="{FF2B5EF4-FFF2-40B4-BE49-F238E27FC236}">
                  <a16:creationId xmlns:a16="http://schemas.microsoft.com/office/drawing/2014/main" id="{91AAD6F8-3C6C-5FA9-FBD5-EAEF4DBC4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7" name="Straight Connector 7176">
              <a:extLst>
                <a:ext uri="{FF2B5EF4-FFF2-40B4-BE49-F238E27FC236}">
                  <a16:creationId xmlns:a16="http://schemas.microsoft.com/office/drawing/2014/main" id="{300469BB-A089-6F6C-035B-39CB1BC62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8" name="Straight Connector 7177">
              <a:extLst>
                <a:ext uri="{FF2B5EF4-FFF2-40B4-BE49-F238E27FC236}">
                  <a16:creationId xmlns:a16="http://schemas.microsoft.com/office/drawing/2014/main" id="{16113BDC-8483-612A-548A-542E05D67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9" name="Straight Connector 7178">
              <a:extLst>
                <a:ext uri="{FF2B5EF4-FFF2-40B4-BE49-F238E27FC236}">
                  <a16:creationId xmlns:a16="http://schemas.microsoft.com/office/drawing/2014/main" id="{75E16DC1-BB6E-360F-9902-CAC08604AA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0" name="Straight Connector 7179">
              <a:extLst>
                <a:ext uri="{FF2B5EF4-FFF2-40B4-BE49-F238E27FC236}">
                  <a16:creationId xmlns:a16="http://schemas.microsoft.com/office/drawing/2014/main" id="{2951DD1E-0815-50F6-4F9B-69CE9811A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1" name="Straight Connector 7180">
              <a:extLst>
                <a:ext uri="{FF2B5EF4-FFF2-40B4-BE49-F238E27FC236}">
                  <a16:creationId xmlns:a16="http://schemas.microsoft.com/office/drawing/2014/main" id="{C704386B-0208-8F0B-AB14-B618A66CEE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2" name="Straight Connector 7181">
              <a:extLst>
                <a:ext uri="{FF2B5EF4-FFF2-40B4-BE49-F238E27FC236}">
                  <a16:creationId xmlns:a16="http://schemas.microsoft.com/office/drawing/2014/main" id="{9C1B2EAE-A398-3FEC-A614-C7A69B7FE1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3" name="Straight Connector 7182">
              <a:extLst>
                <a:ext uri="{FF2B5EF4-FFF2-40B4-BE49-F238E27FC236}">
                  <a16:creationId xmlns:a16="http://schemas.microsoft.com/office/drawing/2014/main" id="{97A4456F-EA28-A961-A731-DB538790D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4" name="Straight Connector 7183">
              <a:extLst>
                <a:ext uri="{FF2B5EF4-FFF2-40B4-BE49-F238E27FC236}">
                  <a16:creationId xmlns:a16="http://schemas.microsoft.com/office/drawing/2014/main" id="{57FD686E-9F52-56F9-8910-C35EC9867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5" name="Straight Connector 7184">
              <a:extLst>
                <a:ext uri="{FF2B5EF4-FFF2-40B4-BE49-F238E27FC236}">
                  <a16:creationId xmlns:a16="http://schemas.microsoft.com/office/drawing/2014/main" id="{978B4D49-9AAA-37CF-0547-060BA2C8C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6" name="Straight Connector 7185">
              <a:extLst>
                <a:ext uri="{FF2B5EF4-FFF2-40B4-BE49-F238E27FC236}">
                  <a16:creationId xmlns:a16="http://schemas.microsoft.com/office/drawing/2014/main" id="{76277B6A-4042-1BED-20B6-C9F324646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7" name="Straight Connector 7186">
              <a:extLst>
                <a:ext uri="{FF2B5EF4-FFF2-40B4-BE49-F238E27FC236}">
                  <a16:creationId xmlns:a16="http://schemas.microsoft.com/office/drawing/2014/main" id="{8EAEDAEA-F165-A056-739B-A1B17384CF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8" name="Straight Connector 7187">
              <a:extLst>
                <a:ext uri="{FF2B5EF4-FFF2-40B4-BE49-F238E27FC236}">
                  <a16:creationId xmlns:a16="http://schemas.microsoft.com/office/drawing/2014/main" id="{A30B6A71-16A8-443B-6153-C90E20BD7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9" name="Straight Connector 7188">
              <a:extLst>
                <a:ext uri="{FF2B5EF4-FFF2-40B4-BE49-F238E27FC236}">
                  <a16:creationId xmlns:a16="http://schemas.microsoft.com/office/drawing/2014/main" id="{8A547A18-D38C-27B5-A901-20853C30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0" name="Straight Connector 7189">
              <a:extLst>
                <a:ext uri="{FF2B5EF4-FFF2-40B4-BE49-F238E27FC236}">
                  <a16:creationId xmlns:a16="http://schemas.microsoft.com/office/drawing/2014/main" id="{651F56A6-1D3A-9594-7DDC-1F6BE9380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1" name="Straight Connector 7190">
              <a:extLst>
                <a:ext uri="{FF2B5EF4-FFF2-40B4-BE49-F238E27FC236}">
                  <a16:creationId xmlns:a16="http://schemas.microsoft.com/office/drawing/2014/main" id="{4C6BF38A-4E6B-EC63-6236-8E415B1A6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2" name="Straight Connector 7191">
              <a:extLst>
                <a:ext uri="{FF2B5EF4-FFF2-40B4-BE49-F238E27FC236}">
                  <a16:creationId xmlns:a16="http://schemas.microsoft.com/office/drawing/2014/main" id="{61D9F8CA-CBFD-103C-4F95-EE873B6B04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3" name="Straight Connector 7192">
              <a:extLst>
                <a:ext uri="{FF2B5EF4-FFF2-40B4-BE49-F238E27FC236}">
                  <a16:creationId xmlns:a16="http://schemas.microsoft.com/office/drawing/2014/main" id="{165ECA4C-6F09-0386-5CBF-07DF4A725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4" name="Straight Connector 7193">
              <a:extLst>
                <a:ext uri="{FF2B5EF4-FFF2-40B4-BE49-F238E27FC236}">
                  <a16:creationId xmlns:a16="http://schemas.microsoft.com/office/drawing/2014/main" id="{2960AE35-D06A-E724-F3EB-6257F12C1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5" name="Straight Connector 7194">
              <a:extLst>
                <a:ext uri="{FF2B5EF4-FFF2-40B4-BE49-F238E27FC236}">
                  <a16:creationId xmlns:a16="http://schemas.microsoft.com/office/drawing/2014/main" id="{4AD2AAF5-25FA-6662-2AC0-0B2CA94511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6" name="Straight Connector 7195">
              <a:extLst>
                <a:ext uri="{FF2B5EF4-FFF2-40B4-BE49-F238E27FC236}">
                  <a16:creationId xmlns:a16="http://schemas.microsoft.com/office/drawing/2014/main" id="{420BD632-D843-92B2-6939-929CEB328A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7" name="Straight Connector 7196">
              <a:extLst>
                <a:ext uri="{FF2B5EF4-FFF2-40B4-BE49-F238E27FC236}">
                  <a16:creationId xmlns:a16="http://schemas.microsoft.com/office/drawing/2014/main" id="{8DC06974-AB20-E64B-B1E9-DCEBE9E0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8" name="Straight Connector 7197">
              <a:extLst>
                <a:ext uri="{FF2B5EF4-FFF2-40B4-BE49-F238E27FC236}">
                  <a16:creationId xmlns:a16="http://schemas.microsoft.com/office/drawing/2014/main" id="{75A5692C-19CF-F991-48E2-F7E9D17FF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9" name="Straight Connector 7198">
              <a:extLst>
                <a:ext uri="{FF2B5EF4-FFF2-40B4-BE49-F238E27FC236}">
                  <a16:creationId xmlns:a16="http://schemas.microsoft.com/office/drawing/2014/main" id="{F1E92900-73F5-1960-0DFF-0867F7C8C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0" name="Straight Connector 7199">
              <a:extLst>
                <a:ext uri="{FF2B5EF4-FFF2-40B4-BE49-F238E27FC236}">
                  <a16:creationId xmlns:a16="http://schemas.microsoft.com/office/drawing/2014/main" id="{7C5D209A-462A-0106-74BA-926B6FC71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1" name="Straight Connector 7200">
              <a:extLst>
                <a:ext uri="{FF2B5EF4-FFF2-40B4-BE49-F238E27FC236}">
                  <a16:creationId xmlns:a16="http://schemas.microsoft.com/office/drawing/2014/main" id="{6F378FEE-0D68-5B3B-11C9-3D5508561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2" name="Straight Connector 7201">
              <a:extLst>
                <a:ext uri="{FF2B5EF4-FFF2-40B4-BE49-F238E27FC236}">
                  <a16:creationId xmlns:a16="http://schemas.microsoft.com/office/drawing/2014/main" id="{59A5BFFE-9EAD-A4C0-8D1E-845DCE20C8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3" name="Straight Connector 7202">
              <a:extLst>
                <a:ext uri="{FF2B5EF4-FFF2-40B4-BE49-F238E27FC236}">
                  <a16:creationId xmlns:a16="http://schemas.microsoft.com/office/drawing/2014/main" id="{631AF99D-C6DA-5BC1-A558-215AF72BD8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4" name="Straight Connector 7203">
              <a:extLst>
                <a:ext uri="{FF2B5EF4-FFF2-40B4-BE49-F238E27FC236}">
                  <a16:creationId xmlns:a16="http://schemas.microsoft.com/office/drawing/2014/main" id="{E2DB842F-85C7-E780-56E5-02D04288A3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5" name="Straight Connector 7204">
              <a:extLst>
                <a:ext uri="{FF2B5EF4-FFF2-40B4-BE49-F238E27FC236}">
                  <a16:creationId xmlns:a16="http://schemas.microsoft.com/office/drawing/2014/main" id="{007DB317-8D21-DBE9-CF23-45B20F6F0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6" name="Straight Connector 7205">
              <a:extLst>
                <a:ext uri="{FF2B5EF4-FFF2-40B4-BE49-F238E27FC236}">
                  <a16:creationId xmlns:a16="http://schemas.microsoft.com/office/drawing/2014/main" id="{7AD873FC-AE47-249E-BDB8-49A0F9277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08" name="Right Triangle 7207">
            <a:extLst>
              <a:ext uri="{FF2B5EF4-FFF2-40B4-BE49-F238E27FC236}">
                <a16:creationId xmlns:a16="http://schemas.microsoft.com/office/drawing/2014/main" id="{D669ECC5-E6BE-FD56-C80F-E5F8600A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093" y="2607907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210" name="Rectangle 7209">
            <a:extLst>
              <a:ext uri="{FF2B5EF4-FFF2-40B4-BE49-F238E27FC236}">
                <a16:creationId xmlns:a16="http://schemas.microsoft.com/office/drawing/2014/main" id="{1F12703B-F222-88D8-ECB2-4131F4D4B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6FA4057E-6B5B-AAE8-E341-4DF867B8AF47}"/>
              </a:ext>
            </a:extLst>
          </p:cNvPr>
          <p:cNvSpPr/>
          <p:nvPr/>
        </p:nvSpPr>
        <p:spPr>
          <a:xfrm>
            <a:off x="-15738" y="3460934"/>
            <a:ext cx="12256701" cy="35836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212" name="Group 7211">
            <a:extLst>
              <a:ext uri="{FF2B5EF4-FFF2-40B4-BE49-F238E27FC236}">
                <a16:creationId xmlns:a16="http://schemas.microsoft.com/office/drawing/2014/main" id="{19A57A8D-0DE6-2DD8-CF91-BB96716A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213" name="Straight Connector 7212">
              <a:extLst>
                <a:ext uri="{FF2B5EF4-FFF2-40B4-BE49-F238E27FC236}">
                  <a16:creationId xmlns:a16="http://schemas.microsoft.com/office/drawing/2014/main" id="{6453DF9F-27A8-AB55-C284-2F85FEB70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4" name="Straight Connector 7213">
              <a:extLst>
                <a:ext uri="{FF2B5EF4-FFF2-40B4-BE49-F238E27FC236}">
                  <a16:creationId xmlns:a16="http://schemas.microsoft.com/office/drawing/2014/main" id="{789C2D1C-B1F1-4DBD-32F8-B296093B5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5" name="Straight Connector 7214">
              <a:extLst>
                <a:ext uri="{FF2B5EF4-FFF2-40B4-BE49-F238E27FC236}">
                  <a16:creationId xmlns:a16="http://schemas.microsoft.com/office/drawing/2014/main" id="{81B50B38-0E30-8851-F8D5-525E2F59A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6" name="Straight Connector 7215">
              <a:extLst>
                <a:ext uri="{FF2B5EF4-FFF2-40B4-BE49-F238E27FC236}">
                  <a16:creationId xmlns:a16="http://schemas.microsoft.com/office/drawing/2014/main" id="{857EF1AD-756C-6DAD-58CD-D38ECE67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7" name="Straight Connector 7216">
              <a:extLst>
                <a:ext uri="{FF2B5EF4-FFF2-40B4-BE49-F238E27FC236}">
                  <a16:creationId xmlns:a16="http://schemas.microsoft.com/office/drawing/2014/main" id="{84A012A1-9C8D-AB0F-F2EE-F6A4BBA8B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92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8" name="Straight Connector 7217">
              <a:extLst>
                <a:ext uri="{FF2B5EF4-FFF2-40B4-BE49-F238E27FC236}">
                  <a16:creationId xmlns:a16="http://schemas.microsoft.com/office/drawing/2014/main" id="{455CD642-AC92-AF31-B83C-FC8E8175A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931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9" name="Straight Connector 7218">
              <a:extLst>
                <a:ext uri="{FF2B5EF4-FFF2-40B4-BE49-F238E27FC236}">
                  <a16:creationId xmlns:a16="http://schemas.microsoft.com/office/drawing/2014/main" id="{1F791387-C570-12AC-F7C7-717C5503D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4271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0" name="Straight Connector 7219">
              <a:extLst>
                <a:ext uri="{FF2B5EF4-FFF2-40B4-BE49-F238E27FC236}">
                  <a16:creationId xmlns:a16="http://schemas.microsoft.com/office/drawing/2014/main" id="{EFA37645-3630-2E95-808E-00A9FBF576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2610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1" name="Straight Connector 7220">
              <a:extLst>
                <a:ext uri="{FF2B5EF4-FFF2-40B4-BE49-F238E27FC236}">
                  <a16:creationId xmlns:a16="http://schemas.microsoft.com/office/drawing/2014/main" id="{1D9DE92A-BF54-C074-F873-92C441545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0949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2" name="Straight Connector 7221">
              <a:extLst>
                <a:ext uri="{FF2B5EF4-FFF2-40B4-BE49-F238E27FC236}">
                  <a16:creationId xmlns:a16="http://schemas.microsoft.com/office/drawing/2014/main" id="{751D895A-FC2C-5417-978F-9F6CD4D9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09289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3" name="Straight Connector 7222">
              <a:extLst>
                <a:ext uri="{FF2B5EF4-FFF2-40B4-BE49-F238E27FC236}">
                  <a16:creationId xmlns:a16="http://schemas.microsoft.com/office/drawing/2014/main" id="{181DDD0D-FBCB-53B4-0DCF-26B4473F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762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4" name="Straight Connector 7223">
              <a:extLst>
                <a:ext uri="{FF2B5EF4-FFF2-40B4-BE49-F238E27FC236}">
                  <a16:creationId xmlns:a16="http://schemas.microsoft.com/office/drawing/2014/main" id="{99D6831C-2CF3-BF10-1A1D-A6FE609AA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059680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5" name="Straight Connector 7224">
              <a:extLst>
                <a:ext uri="{FF2B5EF4-FFF2-40B4-BE49-F238E27FC236}">
                  <a16:creationId xmlns:a16="http://schemas.microsoft.com/office/drawing/2014/main" id="{65F428A6-6853-EA5E-AAD5-EBC8CD228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043074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6" name="Straight Connector 7225">
              <a:extLst>
                <a:ext uri="{FF2B5EF4-FFF2-40B4-BE49-F238E27FC236}">
                  <a16:creationId xmlns:a16="http://schemas.microsoft.com/office/drawing/2014/main" id="{1F400696-C98A-6589-D912-F41A6D060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026468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7" name="Straight Connector 7226">
              <a:extLst>
                <a:ext uri="{FF2B5EF4-FFF2-40B4-BE49-F238E27FC236}">
                  <a16:creationId xmlns:a16="http://schemas.microsoft.com/office/drawing/2014/main" id="{82BC181F-52A1-A7FB-66C6-4C884D4E4B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009862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8" name="Straight Connector 7227">
              <a:extLst>
                <a:ext uri="{FF2B5EF4-FFF2-40B4-BE49-F238E27FC236}">
                  <a16:creationId xmlns:a16="http://schemas.microsoft.com/office/drawing/2014/main" id="{FCC5CC42-7265-FD48-A8BA-D0762CAD2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9" name="Straight Connector 7228">
              <a:extLst>
                <a:ext uri="{FF2B5EF4-FFF2-40B4-BE49-F238E27FC236}">
                  <a16:creationId xmlns:a16="http://schemas.microsoft.com/office/drawing/2014/main" id="{7DE0B7D7-5A35-6E6D-B923-D0225841A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0" name="Straight Connector 7229">
              <a:extLst>
                <a:ext uri="{FF2B5EF4-FFF2-40B4-BE49-F238E27FC236}">
                  <a16:creationId xmlns:a16="http://schemas.microsoft.com/office/drawing/2014/main" id="{4C891354-DF0D-B599-7BA6-10A9D2D75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1459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1" name="Straight Connector 7230">
              <a:extLst>
                <a:ext uri="{FF2B5EF4-FFF2-40B4-BE49-F238E27FC236}">
                  <a16:creationId xmlns:a16="http://schemas.microsoft.com/office/drawing/2014/main" id="{83920AF4-4A93-B374-90AE-4A0587BC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57478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2" name="Straight Connector 7231">
              <a:extLst>
                <a:ext uri="{FF2B5EF4-FFF2-40B4-BE49-F238E27FC236}">
                  <a16:creationId xmlns:a16="http://schemas.microsoft.com/office/drawing/2014/main" id="{D4E0341E-F282-0B1C-F595-181F4DC52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0035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3" name="Straight Connector 7232">
              <a:extLst>
                <a:ext uri="{FF2B5EF4-FFF2-40B4-BE49-F238E27FC236}">
                  <a16:creationId xmlns:a16="http://schemas.microsoft.com/office/drawing/2014/main" id="{94E71179-D768-36B3-1CF1-FADD026D3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343240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4" name="Straight Connector 7233">
              <a:extLst>
                <a:ext uri="{FF2B5EF4-FFF2-40B4-BE49-F238E27FC236}">
                  <a16:creationId xmlns:a16="http://schemas.microsoft.com/office/drawing/2014/main" id="{2A2DDE1D-F253-E2CA-7DAC-9C9E5C763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886121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5" name="Straight Connector 7234">
              <a:extLst>
                <a:ext uri="{FF2B5EF4-FFF2-40B4-BE49-F238E27FC236}">
                  <a16:creationId xmlns:a16="http://schemas.microsoft.com/office/drawing/2014/main" id="{B9034C99-D12B-C516-5166-88883F3BC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429002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6" name="Straight Connector 7235">
              <a:extLst>
                <a:ext uri="{FF2B5EF4-FFF2-40B4-BE49-F238E27FC236}">
                  <a16:creationId xmlns:a16="http://schemas.microsoft.com/office/drawing/2014/main" id="{0FE6165A-1D07-288A-0751-EC596D31A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971883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7" name="Straight Connector 7236">
              <a:extLst>
                <a:ext uri="{FF2B5EF4-FFF2-40B4-BE49-F238E27FC236}">
                  <a16:creationId xmlns:a16="http://schemas.microsoft.com/office/drawing/2014/main" id="{E434202B-44D2-2987-389C-E31A510B1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514764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8" name="Straight Connector 7237">
              <a:extLst>
                <a:ext uri="{FF2B5EF4-FFF2-40B4-BE49-F238E27FC236}">
                  <a16:creationId xmlns:a16="http://schemas.microsoft.com/office/drawing/2014/main" id="{47287C19-D7D5-7AF0-69E0-FC7B2AC2B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057645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9" name="Straight Connector 7238">
              <a:extLst>
                <a:ext uri="{FF2B5EF4-FFF2-40B4-BE49-F238E27FC236}">
                  <a16:creationId xmlns:a16="http://schemas.microsoft.com/office/drawing/2014/main" id="{1207D082-B509-C821-1954-BD83B7130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600526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0" name="Straight Connector 7239">
              <a:extLst>
                <a:ext uri="{FF2B5EF4-FFF2-40B4-BE49-F238E27FC236}">
                  <a16:creationId xmlns:a16="http://schemas.microsoft.com/office/drawing/2014/main" id="{2C6B412C-83B6-422F-F1E0-BF75E26B14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1" name="Straight Connector 7240">
              <a:extLst>
                <a:ext uri="{FF2B5EF4-FFF2-40B4-BE49-F238E27FC236}">
                  <a16:creationId xmlns:a16="http://schemas.microsoft.com/office/drawing/2014/main" id="{804EE5E3-9988-1AAE-FF8B-9D11C15A9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143407"/>
              <a:ext cx="12192000" cy="0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2" name="Straight Connector 7241">
              <a:extLst>
                <a:ext uri="{FF2B5EF4-FFF2-40B4-BE49-F238E27FC236}">
                  <a16:creationId xmlns:a16="http://schemas.microsoft.com/office/drawing/2014/main" id="{85737B08-B860-3AA4-F502-D3A5A8A195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4225" y="171716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3" name="Straight Connector 7242">
              <a:extLst>
                <a:ext uri="{FF2B5EF4-FFF2-40B4-BE49-F238E27FC236}">
                  <a16:creationId xmlns:a16="http://schemas.microsoft.com/office/drawing/2014/main" id="{CC3D9638-1C04-6B21-548B-D32525ACA1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508412" y="173267"/>
              <a:ext cx="0" cy="6511464"/>
            </a:xfrm>
            <a:prstGeom prst="line">
              <a:avLst/>
            </a:prstGeom>
            <a:ln w="12700">
              <a:solidFill>
                <a:srgbClr val="BCBCBC">
                  <a:alpha val="29804"/>
                </a:srgb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B9BBB0A-EC36-BC7D-8A69-EAA92EEB8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8" y="4929863"/>
            <a:ext cx="10809844" cy="160802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Wie </a:t>
            </a:r>
            <a:r>
              <a:rPr lang="en-US" sz="5400" dirty="0" err="1">
                <a:solidFill>
                  <a:schemeClr val="bg1"/>
                </a:solidFill>
              </a:rPr>
              <a:t>funktioniert</a:t>
            </a:r>
            <a:r>
              <a:rPr lang="en-US" sz="5400" dirty="0">
                <a:solidFill>
                  <a:schemeClr val="bg1"/>
                </a:solidFill>
              </a:rPr>
              <a:t> das </a:t>
            </a:r>
            <a:r>
              <a:rPr lang="en-US" sz="5400" dirty="0" err="1">
                <a:solidFill>
                  <a:schemeClr val="bg1"/>
                </a:solidFill>
              </a:rPr>
              <a:t>regulatorische</a:t>
            </a:r>
            <a:r>
              <a:rPr lang="en-US" sz="5400" dirty="0">
                <a:solidFill>
                  <a:schemeClr val="bg1"/>
                </a:solidFill>
              </a:rPr>
              <a:t> System der </a:t>
            </a:r>
            <a:r>
              <a:rPr lang="en-US" sz="5400" dirty="0" err="1">
                <a:solidFill>
                  <a:schemeClr val="bg1"/>
                </a:solidFill>
              </a:rPr>
              <a:t>Zellteilung</a:t>
            </a:r>
            <a:r>
              <a:rPr lang="en-US" sz="5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245" name="Right Triangle 7244">
            <a:extLst>
              <a:ext uri="{FF2B5EF4-FFF2-40B4-BE49-F238E27FC236}">
                <a16:creationId xmlns:a16="http://schemas.microsoft.com/office/drawing/2014/main" id="{4AEECF05-1A9E-B807-F09B-A62189BD6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9641" y="3682052"/>
            <a:ext cx="568289" cy="568289"/>
          </a:xfrm>
          <a:prstGeom prst="rtTriangl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170" name="Picture 2" descr="Evolution of Computer Technology | 10000wala">
            <a:extLst>
              <a:ext uri="{FF2B5EF4-FFF2-40B4-BE49-F238E27FC236}">
                <a16:creationId xmlns:a16="http://schemas.microsoft.com/office/drawing/2014/main" id="{9008027C-6D62-E65F-B1CE-17EAD3C20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82" b="7471"/>
          <a:stretch/>
        </p:blipFill>
        <p:spPr bwMode="auto">
          <a:xfrm>
            <a:off x="-71137" y="-32168"/>
            <a:ext cx="12312100" cy="4648997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304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08D73E-63E8-3FFA-DB83-48BCD3F6E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24357-E512-6124-A639-92F7CAD44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81765"/>
            <a:ext cx="10325000" cy="990442"/>
          </a:xfrm>
        </p:spPr>
        <p:txBody>
          <a:bodyPr/>
          <a:lstStyle/>
          <a:p>
            <a:r>
              <a:rPr lang="de-DE" dirty="0"/>
              <a:t>Chromatin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6DB6C8-4209-4659-2083-DC4BE34E7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201781" cy="3564436"/>
          </a:xfrm>
        </p:spPr>
        <p:txBody>
          <a:bodyPr/>
          <a:lstStyle/>
          <a:p>
            <a:r>
              <a:rPr lang="de-DE" b="1" dirty="0"/>
              <a:t>Chromosomal </a:t>
            </a:r>
            <a:r>
              <a:rPr lang="de-DE" b="1" dirty="0" err="1"/>
              <a:t>Architectural</a:t>
            </a:r>
            <a:r>
              <a:rPr lang="de-DE" b="1" dirty="0"/>
              <a:t> Proteins </a:t>
            </a:r>
            <a:r>
              <a:rPr lang="de-DE" dirty="0"/>
              <a:t>(</a:t>
            </a:r>
            <a:r>
              <a:rPr lang="de-DE" dirty="0" err="1"/>
              <a:t>ChAP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pPr lvl="1"/>
            <a:r>
              <a:rPr lang="de-DE" sz="2000" dirty="0"/>
              <a:t>„</a:t>
            </a:r>
            <a:r>
              <a:rPr lang="de-DE" sz="2000" b="1" dirty="0"/>
              <a:t>Verpacken</a:t>
            </a:r>
            <a:r>
              <a:rPr lang="de-DE" sz="2000" dirty="0"/>
              <a:t>“ DNA</a:t>
            </a:r>
          </a:p>
          <a:p>
            <a:pPr lvl="1"/>
            <a:endParaRPr lang="de-DE" dirty="0"/>
          </a:p>
        </p:txBody>
      </p:sp>
      <p:pic>
        <p:nvPicPr>
          <p:cNvPr id="1026" name="Picture 2" descr="Chromatin definition">
            <a:extLst>
              <a:ext uri="{FF2B5EF4-FFF2-40B4-BE49-F238E27FC236}">
                <a16:creationId xmlns:a16="http://schemas.microsoft.com/office/drawing/2014/main" id="{34A76B85-02FD-82CF-39CF-A64C2699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0" y="1455175"/>
            <a:ext cx="7049373" cy="39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78D7ECE0-4B82-E2E8-B630-7264A821C385}"/>
              </a:ext>
            </a:extLst>
          </p:cNvPr>
          <p:cNvSpPr txBox="1"/>
          <p:nvPr/>
        </p:nvSpPr>
        <p:spPr>
          <a:xfrm>
            <a:off x="4892860" y="5619404"/>
            <a:ext cx="6894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Chromatin – Verpackung der DNA und regulatorisches System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Biology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Online, 2022)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996682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7B758E-BB89-3C52-04EE-F36337F0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079" y="481765"/>
            <a:ext cx="10325000" cy="990442"/>
          </a:xfrm>
        </p:spPr>
        <p:txBody>
          <a:bodyPr/>
          <a:lstStyle/>
          <a:p>
            <a:r>
              <a:rPr lang="de-DE" dirty="0"/>
              <a:t>Chromatin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E0F5A28-5145-5417-5D26-F6D1B856C9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079" y="2340131"/>
            <a:ext cx="4201781" cy="3564436"/>
          </a:xfrm>
        </p:spPr>
        <p:txBody>
          <a:bodyPr/>
          <a:lstStyle/>
          <a:p>
            <a:r>
              <a:rPr lang="de-DE" b="1" dirty="0"/>
              <a:t>Chromosomal </a:t>
            </a:r>
            <a:r>
              <a:rPr lang="de-DE" b="1" dirty="0" err="1"/>
              <a:t>Architectural</a:t>
            </a:r>
            <a:r>
              <a:rPr lang="de-DE" b="1" dirty="0"/>
              <a:t> Proteins </a:t>
            </a:r>
            <a:r>
              <a:rPr lang="de-DE" dirty="0"/>
              <a:t>(</a:t>
            </a:r>
            <a:r>
              <a:rPr lang="de-DE" dirty="0" err="1"/>
              <a:t>ChAP</a:t>
            </a:r>
            <a:r>
              <a:rPr lang="de-DE" dirty="0"/>
              <a:t>)</a:t>
            </a:r>
            <a:br>
              <a:rPr lang="de-DE" dirty="0"/>
            </a:br>
            <a:br>
              <a:rPr lang="de-DE" dirty="0"/>
            </a:br>
            <a:endParaRPr lang="de-DE" dirty="0"/>
          </a:p>
          <a:p>
            <a:r>
              <a:rPr lang="de-DE" b="1" dirty="0"/>
              <a:t>Regeln Zugriff </a:t>
            </a:r>
            <a:r>
              <a:rPr lang="de-DE" dirty="0"/>
              <a:t>auf die DNA für..</a:t>
            </a:r>
          </a:p>
          <a:p>
            <a:pPr lvl="2"/>
            <a:endParaRPr lang="de-DE" dirty="0"/>
          </a:p>
          <a:p>
            <a:pPr lvl="1"/>
            <a:r>
              <a:rPr lang="de-DE" dirty="0"/>
              <a:t>Transkription</a:t>
            </a:r>
          </a:p>
          <a:p>
            <a:pPr lvl="1"/>
            <a:r>
              <a:rPr lang="de-DE" dirty="0"/>
              <a:t>Replikation</a:t>
            </a:r>
          </a:p>
          <a:p>
            <a:pPr lvl="1"/>
            <a:r>
              <a:rPr lang="de-DE" dirty="0"/>
              <a:t>Reparatur</a:t>
            </a:r>
          </a:p>
          <a:p>
            <a:pPr lvl="1"/>
            <a:endParaRPr lang="de-DE" dirty="0"/>
          </a:p>
        </p:txBody>
      </p:sp>
      <p:pic>
        <p:nvPicPr>
          <p:cNvPr id="1026" name="Picture 2" descr="Chromatin definition">
            <a:extLst>
              <a:ext uri="{FF2B5EF4-FFF2-40B4-BE49-F238E27FC236}">
                <a16:creationId xmlns:a16="http://schemas.microsoft.com/office/drawing/2014/main" id="{BCFC999B-BC6D-C86C-3534-A68F87894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860" y="1455175"/>
            <a:ext cx="7049373" cy="39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BB6ABAF-1C2A-A666-344B-608CDDE46053}"/>
              </a:ext>
            </a:extLst>
          </p:cNvPr>
          <p:cNvSpPr txBox="1"/>
          <p:nvPr/>
        </p:nvSpPr>
        <p:spPr>
          <a:xfrm>
            <a:off x="4892860" y="5619404"/>
            <a:ext cx="68945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/>
              <a:t>Chromatin – Verpackung der DNA und regulatorisches System 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(</a:t>
            </a:r>
            <a:r>
              <a:rPr lang="de-DE" sz="1100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Biology</a:t>
            </a:r>
            <a:r>
              <a:rPr lang="de-DE" sz="11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Online, 2022)</a:t>
            </a:r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636257406"/>
      </p:ext>
    </p:extLst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0F3F1"/>
      </a:lt2>
      <a:accent1>
        <a:srgbClr val="E729B2"/>
      </a:accent1>
      <a:accent2>
        <a:srgbClr val="BB17D5"/>
      </a:accent2>
      <a:accent3>
        <a:srgbClr val="7E29E7"/>
      </a:accent3>
      <a:accent4>
        <a:srgbClr val="3A35DA"/>
      </a:accent4>
      <a:accent5>
        <a:srgbClr val="2972E7"/>
      </a:accent5>
      <a:accent6>
        <a:srgbClr val="17AFD5"/>
      </a:accent6>
      <a:hlink>
        <a:srgbClr val="3F5BBF"/>
      </a:hlink>
      <a:folHlink>
        <a:srgbClr val="7F7F7F"/>
      </a:folHlink>
    </a:clrScheme>
    <a:fontScheme name="Custom 50">
      <a:majorFont>
        <a:latin typeface="Grandview"/>
        <a:ea typeface=""/>
        <a:cs typeface=""/>
      </a:majorFont>
      <a:minorFont>
        <a:latin typeface="Grandvie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ineVTI" id="{4F4449D5-5E9D-4D83-9E2A-939F9CF20276}" vid="{03166EA1-370F-4321-A61E-8851365B4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1492</Words>
  <Application>Microsoft Macintosh PowerPoint</Application>
  <PresentationFormat>Breitbild</PresentationFormat>
  <Paragraphs>176</Paragraphs>
  <Slides>29</Slides>
  <Notes>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42" baseType="lpstr">
      <vt:lpstr>-apple-system</vt:lpstr>
      <vt:lpstr>-webkit-standard</vt:lpstr>
      <vt:lpstr>Aptos</vt:lpstr>
      <vt:lpstr>Arial</vt:lpstr>
      <vt:lpstr>Bell MT</vt:lpstr>
      <vt:lpstr>Cambria</vt:lpstr>
      <vt:lpstr>Cambria Math</vt:lpstr>
      <vt:lpstr>ElsevierGulliver</vt:lpstr>
      <vt:lpstr>Grandview</vt:lpstr>
      <vt:lpstr>Helvetica</vt:lpstr>
      <vt:lpstr>Times New Roman</vt:lpstr>
      <vt:lpstr>Wingdings</vt:lpstr>
      <vt:lpstr>CosineVTI</vt:lpstr>
      <vt:lpstr>Innovation in gene regulation: The case of chromatin computation</vt:lpstr>
      <vt:lpstr>Was passiert im Chromatin? Gibt es Parallelen zur Informatik?</vt:lpstr>
      <vt:lpstr>CPU – Central Processing Unit</vt:lpstr>
      <vt:lpstr>Parallelität in modernen CPUs</vt:lpstr>
      <vt:lpstr>GPU – Graphical Processing Unit</vt:lpstr>
      <vt:lpstr>Control Unit (Hardware), Betriebssystem (Software)</vt:lpstr>
      <vt:lpstr>Wie funktioniert das regulatorische System der Zellteilung?</vt:lpstr>
      <vt:lpstr>Chromatin</vt:lpstr>
      <vt:lpstr>Chromatin</vt:lpstr>
      <vt:lpstr>Cis - Regulatorisches System</vt:lpstr>
      <vt:lpstr>PowerPoint-Präsentation</vt:lpstr>
      <vt:lpstr>ChAP Varianten &amp; Histone</vt:lpstr>
      <vt:lpstr>Methoden</vt:lpstr>
      <vt:lpstr>Histone</vt:lpstr>
      <vt:lpstr>Histone - Speicherkapazität</vt:lpstr>
      <vt:lpstr>1/3 der bekannten Speicherkapazität im Nukleus ist im Chromatin.</vt:lpstr>
      <vt:lpstr>Epigenetik Meta - Ebene</vt:lpstr>
      <vt:lpstr>200 Bits</vt:lpstr>
      <vt:lpstr>Komplexität der Chromatinfunktion nimmt bei Eukaryoten zu</vt:lpstr>
      <vt:lpstr>Bakterien</vt:lpstr>
      <vt:lpstr>Selektoren der Histone</vt:lpstr>
      <vt:lpstr>Selektoren der Histone</vt:lpstr>
      <vt:lpstr>Modifikatoren</vt:lpstr>
      <vt:lpstr>Bakterien - Zwei Komponenten </vt:lpstr>
      <vt:lpstr>Weitere Histonmodifikationen</vt:lpstr>
      <vt:lpstr>Eukaryoten</vt:lpstr>
      <vt:lpstr>Projekt</vt:lpstr>
      <vt:lpstr>Diskussion</vt:lpstr>
      <vt:lpstr>Quellen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 Hild</dc:creator>
  <cp:lastModifiedBy>Max Hild</cp:lastModifiedBy>
  <cp:revision>5</cp:revision>
  <dcterms:created xsi:type="dcterms:W3CDTF">2025-01-28T10:51:47Z</dcterms:created>
  <dcterms:modified xsi:type="dcterms:W3CDTF">2025-02-03T20:33:12Z</dcterms:modified>
</cp:coreProperties>
</file>